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85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6" r:id="rId28"/>
    <p:sldId id="281" r:id="rId29"/>
    <p:sldId id="282" r:id="rId30"/>
    <p:sldId id="283" r:id="rId31"/>
    <p:sldId id="284" r:id="rId32"/>
  </p:sldIdLst>
  <p:sldSz cx="18288000" cy="10287000"/>
  <p:notesSz cx="6858000" cy="9144000"/>
  <p:embeddedFontLst>
    <p:embeddedFont>
      <p:font typeface="윤고딕 Bold" panose="020B0600000101010101" charset="-127"/>
      <p:regular r:id="rId34"/>
    </p:embeddedFont>
    <p:embeddedFont>
      <p:font typeface="윤고딕 Semi-Bold" panose="020B0600000101010101" charset="-127"/>
      <p:regular r:id="rId35"/>
    </p:embeddedFont>
    <p:embeddedFont>
      <p:font typeface="Gotham Bold" panose="020B0600000101010101" charset="0"/>
      <p:regular r:id="rId36"/>
    </p:embeddedFont>
    <p:embeddedFont>
      <p:font typeface="Inter Bold" panose="020B0600000101010101" charset="0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01:02:25.8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24575,'13'0'0,"-1"0"0,1 1 0,0 1 0,18 4 0,-8 0 0,-1-2 0,1-1 0,28 1 0,72-5 0,-51 0 0,-6 0 0,86 2 0,-78 11 0,-49-7 0,33 2 0,236-5-1776,-152-3 1184,881 1 2960,-1007-1-2368,0-1 0,-1 0 0,18-5 0,26-4 0,43 8 0,-18 2 0,-64-1 0,26-6 0,-28 4 0,32-3 0,6 5-1365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01:02:28.7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1 165 24575,'760'0'-2211,"-730"-1"2211,51-9 0,-48 4 0,38 0 0,355 5 1608,-202 2-1005,-216-1-603,29 0 0,-1-1 0,44-7 0,-33 2 0,-33 5 0,0-1 0,0 0 0,0-1 0,20-6 0,-14 0 0,0 2 0,1 1 0,0 0 0,0 1 0,1 2 0,43-3 0,-42 5 0,42-8 0,12-2 0,-19 11 0,-35 0 0,0-1 0,-1 0 0,28-6 0,-11 0 0,0 3 0,0 1 0,67 3 0,33-1 0,-119-1 171,25-7-1,-27 5-1023,32-3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04483-B480-4D47-BAF1-70172AD72C26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1DC51-22E4-4250-B57C-F61E2D271E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251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1DC51-22E4-4250-B57C-F61E2D271E0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373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customXml" Target="../ink/ink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1.jpeg"/><Relationship Id="rId21" Type="http://schemas.openxmlformats.org/officeDocument/2006/relationships/image" Target="../media/image23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8914723"/>
            <a:ext cx="276360" cy="27636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376702" y="0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17727" y="2644028"/>
            <a:ext cx="14150945" cy="312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15"/>
              </a:lnSpc>
            </a:pPr>
            <a:r>
              <a:rPr lang="en-US" sz="8796" spc="-211">
                <a:solidFill>
                  <a:srgbClr val="2E5743"/>
                </a:solidFill>
                <a:latin typeface="윤고딕 Semi-Bold"/>
              </a:rPr>
              <a:t>I’M FINE THANKYOU</a:t>
            </a:r>
          </a:p>
          <a:p>
            <a:pPr algn="l">
              <a:lnSpc>
                <a:spcPts val="12315"/>
              </a:lnSpc>
            </a:pPr>
            <a:r>
              <a:rPr lang="en-US" sz="8796" spc="-211">
                <a:solidFill>
                  <a:srgbClr val="2E5743"/>
                </a:solidFill>
                <a:latin typeface="윤고딕 Semi-Bold"/>
              </a:rPr>
              <a:t>AND YOU?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6800" y="6254679"/>
            <a:ext cx="11013831" cy="197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6"/>
              </a:lnSpc>
            </a:pPr>
            <a:r>
              <a:rPr lang="en-US" sz="3797" spc="-91" dirty="0" err="1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국내</a:t>
            </a:r>
            <a:r>
              <a:rPr lang="en-US" sz="3797" spc="-91" dirty="0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및 </a:t>
            </a:r>
            <a:r>
              <a:rPr lang="en-US" sz="3797" spc="-91" dirty="0" err="1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중국</a:t>
            </a:r>
            <a:r>
              <a:rPr lang="en-US" sz="3797" spc="-91" dirty="0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797" spc="-91" dirty="0" err="1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기상데이터와</a:t>
            </a:r>
            <a:r>
              <a:rPr lang="en-US" sz="3797" spc="-91" dirty="0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797" spc="-91" dirty="0" err="1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사회경제</a:t>
            </a:r>
            <a:r>
              <a:rPr lang="en-US" sz="3797" spc="-91" dirty="0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797" spc="-91" dirty="0" err="1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지표를</a:t>
            </a:r>
            <a:r>
              <a:rPr lang="en-US" sz="3797" spc="-91" dirty="0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797" spc="-91" dirty="0" err="1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활용하여</a:t>
            </a:r>
            <a:r>
              <a:rPr lang="en-US" sz="3797" spc="-91" dirty="0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</a:p>
          <a:p>
            <a:pPr algn="l">
              <a:lnSpc>
                <a:spcPts val="5316"/>
              </a:lnSpc>
            </a:pPr>
            <a:r>
              <a:rPr lang="en-US" sz="3797" spc="-91" dirty="0" err="1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국내</a:t>
            </a:r>
            <a:r>
              <a:rPr lang="en-US" sz="3797" spc="-91" dirty="0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5개 </a:t>
            </a:r>
            <a:r>
              <a:rPr lang="en-US" sz="3797" spc="-91" dirty="0" err="1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지역의</a:t>
            </a:r>
            <a:r>
              <a:rPr lang="en-US" sz="3797" spc="-91" dirty="0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797" spc="-91" dirty="0" err="1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미세먼지</a:t>
            </a:r>
            <a:r>
              <a:rPr lang="en-US" sz="3797" spc="-91" dirty="0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797" spc="-91" dirty="0" err="1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농도</a:t>
            </a:r>
            <a:r>
              <a:rPr lang="en-US" sz="3797" spc="-91" dirty="0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797" spc="-91" dirty="0" err="1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예측하기</a:t>
            </a:r>
            <a:endParaRPr lang="en-US" sz="3797" spc="-91" dirty="0">
              <a:solidFill>
                <a:srgbClr val="373737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  <a:p>
            <a:pPr algn="l">
              <a:lnSpc>
                <a:spcPts val="5316"/>
              </a:lnSpc>
            </a:pPr>
            <a:endParaRPr lang="en-US" sz="3797" spc="-91" dirty="0">
              <a:solidFill>
                <a:srgbClr val="373737"/>
              </a:solidFill>
              <a:latin typeface="Gotham Bold"/>
              <a:ea typeface="Gotham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39147" y="8790355"/>
            <a:ext cx="5405092" cy="48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</a:pPr>
            <a:r>
              <a:rPr lang="en-US" sz="2776" spc="-186">
                <a:solidFill>
                  <a:srgbClr val="373737"/>
                </a:solidFill>
                <a:latin typeface="윤고딕 Semi-Bold"/>
              </a:rPr>
              <a:t>2024.06.14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05007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2939954" y="848043"/>
            <a:ext cx="9028670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분석 결과 공유 - 미세먼지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81025"/>
            <a:ext cx="1803397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6-1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376702" y="66786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585" y="2687173"/>
            <a:ext cx="6549647" cy="37192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410" y="2712090"/>
            <a:ext cx="6215292" cy="36759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1410" y="6548602"/>
            <a:ext cx="6215292" cy="351211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584" y="6556222"/>
            <a:ext cx="6549647" cy="35121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05007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66786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39954" y="2345351"/>
            <a:ext cx="12096007" cy="7321973"/>
          </a:xfrm>
          <a:custGeom>
            <a:avLst/>
            <a:gdLst/>
            <a:ahLst/>
            <a:cxnLst/>
            <a:rect l="l" t="t" r="r" b="b"/>
            <a:pathLst>
              <a:path w="12096007" h="7321973">
                <a:moveTo>
                  <a:pt x="0" y="0"/>
                </a:moveTo>
                <a:lnTo>
                  <a:pt x="12096007" y="0"/>
                </a:lnTo>
                <a:lnTo>
                  <a:pt x="12096007" y="7321973"/>
                </a:lnTo>
                <a:lnTo>
                  <a:pt x="0" y="7321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87579" y="848043"/>
            <a:ext cx="9028670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분석 결과 공유 - 기상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81025"/>
            <a:ext cx="1911254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6-2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E46714A-018C-63AF-54EA-C2D2CED36866}"/>
              </a:ext>
            </a:extLst>
          </p:cNvPr>
          <p:cNvCxnSpPr>
            <a:cxnSpLocks/>
          </p:cNvCxnSpPr>
          <p:nvPr/>
        </p:nvCxnSpPr>
        <p:spPr>
          <a:xfrm>
            <a:off x="8839200" y="8648700"/>
            <a:ext cx="21336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C48C5D-374F-42E4-A959-68407ADF29B1}"/>
              </a:ext>
            </a:extLst>
          </p:cNvPr>
          <p:cNvCxnSpPr>
            <a:cxnSpLocks/>
          </p:cNvCxnSpPr>
          <p:nvPr/>
        </p:nvCxnSpPr>
        <p:spPr>
          <a:xfrm>
            <a:off x="3124200" y="9105900"/>
            <a:ext cx="46482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CC19D16-5784-4E94-00A1-7B369196220B}"/>
              </a:ext>
            </a:extLst>
          </p:cNvPr>
          <p:cNvCxnSpPr>
            <a:cxnSpLocks/>
          </p:cNvCxnSpPr>
          <p:nvPr/>
        </p:nvCxnSpPr>
        <p:spPr>
          <a:xfrm>
            <a:off x="3810000" y="9563100"/>
            <a:ext cx="50292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05007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66786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60268" y="2345351"/>
            <a:ext cx="13367465" cy="7093239"/>
          </a:xfrm>
          <a:custGeom>
            <a:avLst/>
            <a:gdLst/>
            <a:ahLst/>
            <a:cxnLst/>
            <a:rect l="l" t="t" r="r" b="b"/>
            <a:pathLst>
              <a:path w="13367465" h="7093239">
                <a:moveTo>
                  <a:pt x="0" y="0"/>
                </a:moveTo>
                <a:lnTo>
                  <a:pt x="13367464" y="0"/>
                </a:lnTo>
                <a:lnTo>
                  <a:pt x="13367464" y="7093239"/>
                </a:lnTo>
                <a:lnTo>
                  <a:pt x="0" y="7093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06629" y="848043"/>
            <a:ext cx="9028670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분석 결과 공유 - 기상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81025"/>
            <a:ext cx="1977929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2DD7941B-0050-E6CA-EFCD-857C989EFE56}"/>
                  </a:ext>
                </a:extLst>
              </p14:cNvPr>
              <p14:cNvContentPartPr/>
              <p14:nvPr/>
            </p14:nvContentPartPr>
            <p14:xfrm>
              <a:off x="14639030" y="4169836"/>
              <a:ext cx="988200" cy="187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2DD7941B-0050-E6CA-EFCD-857C989EFE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03030" y="4133836"/>
                <a:ext cx="10598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CBD4D280-7ADC-2C96-930D-DD7BEA0EF0B0}"/>
                  </a:ext>
                </a:extLst>
              </p14:cNvPr>
              <p14:cNvContentPartPr/>
              <p14:nvPr/>
            </p14:nvContentPartPr>
            <p14:xfrm>
              <a:off x="14408270" y="5947876"/>
              <a:ext cx="1062000" cy="597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CBD4D280-7ADC-2C96-930D-DD7BEA0EF0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72630" y="5912236"/>
                <a:ext cx="1133640" cy="131400"/>
              </a:xfrm>
              <a:prstGeom prst="rect">
                <a:avLst/>
              </a:prstGeom>
            </p:spPr>
          </p:pic>
        </mc:Fallback>
      </mc:AlternateContent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0A79B2F-887E-9DFB-BADD-C85F91C9D26C}"/>
              </a:ext>
            </a:extLst>
          </p:cNvPr>
          <p:cNvCxnSpPr>
            <a:cxnSpLocks/>
          </p:cNvCxnSpPr>
          <p:nvPr/>
        </p:nvCxnSpPr>
        <p:spPr>
          <a:xfrm>
            <a:off x="2743200" y="8877300"/>
            <a:ext cx="57912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D779BF1-C1C7-A6D1-B148-DE641A3C7770}"/>
              </a:ext>
            </a:extLst>
          </p:cNvPr>
          <p:cNvCxnSpPr>
            <a:cxnSpLocks/>
          </p:cNvCxnSpPr>
          <p:nvPr/>
        </p:nvCxnSpPr>
        <p:spPr>
          <a:xfrm>
            <a:off x="3657600" y="9334500"/>
            <a:ext cx="837769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05007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66786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73589" y="2536812"/>
            <a:ext cx="10340823" cy="7006527"/>
          </a:xfrm>
          <a:custGeom>
            <a:avLst/>
            <a:gdLst/>
            <a:ahLst/>
            <a:cxnLst/>
            <a:rect l="l" t="t" r="r" b="b"/>
            <a:pathLst>
              <a:path w="10340823" h="7006527">
                <a:moveTo>
                  <a:pt x="0" y="0"/>
                </a:moveTo>
                <a:lnTo>
                  <a:pt x="10340822" y="0"/>
                </a:lnTo>
                <a:lnTo>
                  <a:pt x="10340822" y="7006527"/>
                </a:lnTo>
                <a:lnTo>
                  <a:pt x="0" y="7006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97104" y="848043"/>
            <a:ext cx="9028670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분석 결과 공유 - 기상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81025"/>
            <a:ext cx="1911254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6-2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2F43B8-E5EF-DA5C-A37A-1C138666600B}"/>
              </a:ext>
            </a:extLst>
          </p:cNvPr>
          <p:cNvCxnSpPr/>
          <p:nvPr/>
        </p:nvCxnSpPr>
        <p:spPr>
          <a:xfrm>
            <a:off x="4191000" y="9486900"/>
            <a:ext cx="46482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05007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66786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17968" y="2095500"/>
            <a:ext cx="13332993" cy="3830637"/>
          </a:xfrm>
          <a:custGeom>
            <a:avLst/>
            <a:gdLst/>
            <a:ahLst/>
            <a:cxnLst/>
            <a:rect l="l" t="t" r="r" b="b"/>
            <a:pathLst>
              <a:path w="13332993" h="3830637">
                <a:moveTo>
                  <a:pt x="0" y="0"/>
                </a:moveTo>
                <a:lnTo>
                  <a:pt x="13332994" y="0"/>
                </a:lnTo>
                <a:lnTo>
                  <a:pt x="13332994" y="3830637"/>
                </a:lnTo>
                <a:lnTo>
                  <a:pt x="0" y="3830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43936" y="848043"/>
            <a:ext cx="9028670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분석 결과 공유 - 사회&amp;경제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81025"/>
            <a:ext cx="2015236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6-3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93B4A3B-9AA3-74AA-EFFA-2DE817A65FF6}"/>
              </a:ext>
            </a:extLst>
          </p:cNvPr>
          <p:cNvCxnSpPr/>
          <p:nvPr/>
        </p:nvCxnSpPr>
        <p:spPr>
          <a:xfrm>
            <a:off x="6324600" y="3924300"/>
            <a:ext cx="46482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1129100-E234-27F6-FEA8-90D403CCE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968" y="6161456"/>
            <a:ext cx="5838868" cy="22193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4A2B9A-8C27-8F38-88DA-53606D202C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646" y="6028142"/>
            <a:ext cx="5638800" cy="4047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D074DC-AC4E-749A-4E58-BDC539A0753D}"/>
              </a:ext>
            </a:extLst>
          </p:cNvPr>
          <p:cNvSpPr txBox="1"/>
          <p:nvPr/>
        </p:nvSpPr>
        <p:spPr>
          <a:xfrm>
            <a:off x="2174550" y="8456736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윤고딕 Semi-Bold" panose="020B0600000101010101" charset="-127"/>
                <a:ea typeface="윤고딕 Semi-Bold" panose="020B0600000101010101" charset="-127"/>
              </a:rPr>
              <a:t>기사출처</a:t>
            </a:r>
            <a:r>
              <a:rPr lang="en-US" altLang="ko-KR" sz="1600" dirty="0">
                <a:latin typeface="윤고딕 Semi-Bold" panose="020B0600000101010101" charset="-127"/>
                <a:ea typeface="윤고딕 Semi-Bold" panose="020B0600000101010101" charset="-127"/>
              </a:rPr>
              <a:t>: https://www.idjnews.kr/news/articleView.html?idxno=137144</a:t>
            </a:r>
            <a:endParaRPr lang="ko-KR" altLang="en-US" sz="1600" dirty="0"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05007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66786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16748" y="3333804"/>
            <a:ext cx="15242552" cy="5339800"/>
          </a:xfrm>
          <a:custGeom>
            <a:avLst/>
            <a:gdLst/>
            <a:ahLst/>
            <a:cxnLst/>
            <a:rect l="l" t="t" r="r" b="b"/>
            <a:pathLst>
              <a:path w="15242552" h="5339800">
                <a:moveTo>
                  <a:pt x="0" y="0"/>
                </a:moveTo>
                <a:lnTo>
                  <a:pt x="15242552" y="0"/>
                </a:lnTo>
                <a:lnTo>
                  <a:pt x="15242552" y="5339800"/>
                </a:lnTo>
                <a:lnTo>
                  <a:pt x="0" y="5339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3" r="-25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47918" y="848043"/>
            <a:ext cx="9028670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분석 결과 공유 - 사회&amp;경제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81025"/>
            <a:ext cx="1959369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24075" y="4886325"/>
            <a:ext cx="13063538" cy="493395"/>
            <a:chOff x="0" y="0"/>
            <a:chExt cx="17418050" cy="657860"/>
          </a:xfrm>
        </p:grpSpPr>
        <p:sp>
          <p:nvSpPr>
            <p:cNvPr id="9" name="Freeform 9"/>
            <p:cNvSpPr/>
            <p:nvPr/>
          </p:nvSpPr>
          <p:spPr>
            <a:xfrm>
              <a:off x="-2540" y="-17780"/>
              <a:ext cx="17443451" cy="695960"/>
            </a:xfrm>
            <a:custGeom>
              <a:avLst/>
              <a:gdLst/>
              <a:ahLst/>
              <a:cxnLst/>
              <a:rect l="l" t="t" r="r" b="b"/>
              <a:pathLst>
                <a:path w="17443451" h="695960">
                  <a:moveTo>
                    <a:pt x="53340" y="163830"/>
                  </a:moveTo>
                  <a:cubicBezTo>
                    <a:pt x="2586990" y="127000"/>
                    <a:pt x="3247390" y="127000"/>
                    <a:pt x="3924300" y="132080"/>
                  </a:cubicBezTo>
                  <a:cubicBezTo>
                    <a:pt x="4630420" y="137160"/>
                    <a:pt x="5436870" y="157480"/>
                    <a:pt x="6084570" y="162560"/>
                  </a:cubicBezTo>
                  <a:cubicBezTo>
                    <a:pt x="6615430" y="166370"/>
                    <a:pt x="7081520" y="168910"/>
                    <a:pt x="7533640" y="163830"/>
                  </a:cubicBezTo>
                  <a:cubicBezTo>
                    <a:pt x="7934960" y="158750"/>
                    <a:pt x="8313420" y="138430"/>
                    <a:pt x="8665210" y="133350"/>
                  </a:cubicBezTo>
                  <a:cubicBezTo>
                    <a:pt x="8970010" y="129540"/>
                    <a:pt x="9259570" y="138430"/>
                    <a:pt x="9521190" y="132080"/>
                  </a:cubicBezTo>
                  <a:cubicBezTo>
                    <a:pt x="9743440" y="127000"/>
                    <a:pt x="9908540" y="109220"/>
                    <a:pt x="10135870" y="102870"/>
                  </a:cubicBezTo>
                  <a:cubicBezTo>
                    <a:pt x="10419080" y="95250"/>
                    <a:pt x="10868660" y="102870"/>
                    <a:pt x="11087100" y="92710"/>
                  </a:cubicBezTo>
                  <a:cubicBezTo>
                    <a:pt x="11200130" y="86360"/>
                    <a:pt x="11203940" y="76200"/>
                    <a:pt x="11346180" y="69850"/>
                  </a:cubicBezTo>
                  <a:cubicBezTo>
                    <a:pt x="12006580" y="41910"/>
                    <a:pt x="16142970" y="99060"/>
                    <a:pt x="16946879" y="85090"/>
                  </a:cubicBezTo>
                  <a:cubicBezTo>
                    <a:pt x="17166590" y="81280"/>
                    <a:pt x="17296129" y="0"/>
                    <a:pt x="17368520" y="68580"/>
                  </a:cubicBezTo>
                  <a:cubicBezTo>
                    <a:pt x="17443451" y="140970"/>
                    <a:pt x="17443451" y="448310"/>
                    <a:pt x="17369790" y="525780"/>
                  </a:cubicBezTo>
                  <a:cubicBezTo>
                    <a:pt x="17297401" y="600710"/>
                    <a:pt x="17167860" y="538480"/>
                    <a:pt x="16946879" y="542290"/>
                  </a:cubicBezTo>
                  <a:cubicBezTo>
                    <a:pt x="16142970" y="556260"/>
                    <a:pt x="12275820" y="504190"/>
                    <a:pt x="11361420" y="527050"/>
                  </a:cubicBezTo>
                  <a:cubicBezTo>
                    <a:pt x="11062970" y="534670"/>
                    <a:pt x="10979150" y="551180"/>
                    <a:pt x="10768330" y="557530"/>
                  </a:cubicBezTo>
                  <a:cubicBezTo>
                    <a:pt x="10527030" y="565150"/>
                    <a:pt x="10195560" y="553720"/>
                    <a:pt x="9993630" y="562610"/>
                  </a:cubicBezTo>
                  <a:cubicBezTo>
                    <a:pt x="9864090" y="568960"/>
                    <a:pt x="9808210" y="584200"/>
                    <a:pt x="9674860" y="589280"/>
                  </a:cubicBezTo>
                  <a:cubicBezTo>
                    <a:pt x="9451340" y="598170"/>
                    <a:pt x="9094470" y="585470"/>
                    <a:pt x="8779510" y="589280"/>
                  </a:cubicBezTo>
                  <a:cubicBezTo>
                    <a:pt x="8426450" y="594360"/>
                    <a:pt x="8064500" y="614680"/>
                    <a:pt x="7659370" y="621030"/>
                  </a:cubicBezTo>
                  <a:cubicBezTo>
                    <a:pt x="7178040" y="627380"/>
                    <a:pt x="6647180" y="623570"/>
                    <a:pt x="6079490" y="619760"/>
                  </a:cubicBezTo>
                  <a:cubicBezTo>
                    <a:pt x="5416550" y="614680"/>
                    <a:pt x="4643120" y="594360"/>
                    <a:pt x="3924300" y="589280"/>
                  </a:cubicBezTo>
                  <a:cubicBezTo>
                    <a:pt x="3206750" y="584200"/>
                    <a:pt x="2391410" y="585470"/>
                    <a:pt x="1771650" y="589280"/>
                  </a:cubicBezTo>
                  <a:cubicBezTo>
                    <a:pt x="1299210" y="591820"/>
                    <a:pt x="833120" y="595630"/>
                    <a:pt x="523240" y="604520"/>
                  </a:cubicBezTo>
                  <a:cubicBezTo>
                    <a:pt x="337820" y="610870"/>
                    <a:pt x="158750" y="695960"/>
                    <a:pt x="80010" y="624840"/>
                  </a:cubicBezTo>
                  <a:cubicBezTo>
                    <a:pt x="0" y="552450"/>
                    <a:pt x="53340" y="163830"/>
                    <a:pt x="53340" y="16383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0541318" y="5334953"/>
            <a:ext cx="2634615" cy="137160"/>
            <a:chOff x="0" y="0"/>
            <a:chExt cx="3512820" cy="182880"/>
          </a:xfrm>
        </p:grpSpPr>
        <p:sp>
          <p:nvSpPr>
            <p:cNvPr id="11" name="Freeform 11"/>
            <p:cNvSpPr/>
            <p:nvPr/>
          </p:nvSpPr>
          <p:spPr>
            <a:xfrm>
              <a:off x="48260" y="49530"/>
              <a:ext cx="3415030" cy="157480"/>
            </a:xfrm>
            <a:custGeom>
              <a:avLst/>
              <a:gdLst/>
              <a:ahLst/>
              <a:cxnLst/>
              <a:rect l="l" t="t" r="r" b="b"/>
              <a:pathLst>
                <a:path w="3415030" h="157480">
                  <a:moveTo>
                    <a:pt x="39370" y="5080"/>
                  </a:moveTo>
                  <a:cubicBezTo>
                    <a:pt x="3394710" y="6350"/>
                    <a:pt x="3401060" y="8890"/>
                    <a:pt x="3407410" y="19050"/>
                  </a:cubicBezTo>
                  <a:cubicBezTo>
                    <a:pt x="3413760" y="27940"/>
                    <a:pt x="3415030" y="45720"/>
                    <a:pt x="3411220" y="55880"/>
                  </a:cubicBezTo>
                  <a:cubicBezTo>
                    <a:pt x="3407410" y="66040"/>
                    <a:pt x="3393440" y="78740"/>
                    <a:pt x="3382010" y="81280"/>
                  </a:cubicBezTo>
                  <a:cubicBezTo>
                    <a:pt x="3371850" y="82550"/>
                    <a:pt x="3354070" y="78740"/>
                    <a:pt x="3346450" y="71120"/>
                  </a:cubicBezTo>
                  <a:cubicBezTo>
                    <a:pt x="3337560" y="63500"/>
                    <a:pt x="3332480" y="45720"/>
                    <a:pt x="3333750" y="34290"/>
                  </a:cubicBezTo>
                  <a:cubicBezTo>
                    <a:pt x="3336290" y="24130"/>
                    <a:pt x="3346450" y="8890"/>
                    <a:pt x="3356610" y="5080"/>
                  </a:cubicBezTo>
                  <a:cubicBezTo>
                    <a:pt x="3366770" y="0"/>
                    <a:pt x="3384550" y="1270"/>
                    <a:pt x="3394710" y="6350"/>
                  </a:cubicBezTo>
                  <a:cubicBezTo>
                    <a:pt x="3403600" y="12700"/>
                    <a:pt x="3412490" y="29210"/>
                    <a:pt x="3413760" y="39370"/>
                  </a:cubicBezTo>
                  <a:cubicBezTo>
                    <a:pt x="3415030" y="48260"/>
                    <a:pt x="3412490" y="57150"/>
                    <a:pt x="3407410" y="63500"/>
                  </a:cubicBezTo>
                  <a:cubicBezTo>
                    <a:pt x="3401060" y="72390"/>
                    <a:pt x="3394710" y="76200"/>
                    <a:pt x="3373120" y="81280"/>
                  </a:cubicBezTo>
                  <a:cubicBezTo>
                    <a:pt x="3172460" y="132080"/>
                    <a:pt x="247650" y="157480"/>
                    <a:pt x="39370" y="77470"/>
                  </a:cubicBezTo>
                  <a:cubicBezTo>
                    <a:pt x="13970" y="68580"/>
                    <a:pt x="6350" y="57150"/>
                    <a:pt x="2540" y="45720"/>
                  </a:cubicBezTo>
                  <a:cubicBezTo>
                    <a:pt x="0" y="35560"/>
                    <a:pt x="7620" y="20320"/>
                    <a:pt x="15240" y="13970"/>
                  </a:cubicBezTo>
                  <a:cubicBezTo>
                    <a:pt x="20320" y="7620"/>
                    <a:pt x="39370" y="5080"/>
                    <a:pt x="39370" y="508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05007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66786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514600" y="3945711"/>
            <a:ext cx="12328244" cy="3184259"/>
          </a:xfrm>
          <a:custGeom>
            <a:avLst/>
            <a:gdLst/>
            <a:ahLst/>
            <a:cxnLst/>
            <a:rect l="l" t="t" r="r" b="b"/>
            <a:pathLst>
              <a:path w="10788087" h="2566098">
                <a:moveTo>
                  <a:pt x="0" y="0"/>
                </a:moveTo>
                <a:lnTo>
                  <a:pt x="10788088" y="0"/>
                </a:lnTo>
                <a:lnTo>
                  <a:pt x="10788088" y="2566098"/>
                </a:lnTo>
                <a:lnTo>
                  <a:pt x="0" y="2566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59779" y="848043"/>
            <a:ext cx="10491504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분석 결과 공유 - 에어로졸광학두께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81025"/>
            <a:ext cx="2002504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6-4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0649A0-0137-01C1-EFEB-05AB24DFC5F6}"/>
              </a:ext>
            </a:extLst>
          </p:cNvPr>
          <p:cNvCxnSpPr/>
          <p:nvPr/>
        </p:nvCxnSpPr>
        <p:spPr>
          <a:xfrm>
            <a:off x="5257800" y="5295900"/>
            <a:ext cx="46482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05007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66786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05200" y="2345352"/>
            <a:ext cx="10395750" cy="7446349"/>
          </a:xfrm>
          <a:custGeom>
            <a:avLst/>
            <a:gdLst/>
            <a:ahLst/>
            <a:cxnLst/>
            <a:rect l="l" t="t" r="r" b="b"/>
            <a:pathLst>
              <a:path w="9825690" h="7066645">
                <a:moveTo>
                  <a:pt x="0" y="0"/>
                </a:moveTo>
                <a:lnTo>
                  <a:pt x="9825690" y="0"/>
                </a:lnTo>
                <a:lnTo>
                  <a:pt x="9825690" y="7066645"/>
                </a:lnTo>
                <a:lnTo>
                  <a:pt x="0" y="7066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87836" y="848043"/>
            <a:ext cx="10491504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분석 결과 공유 - 에어로졸광학두께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81025"/>
            <a:ext cx="2159136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6-4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BF4CC0-0506-31AC-236B-6A058F780B75}"/>
              </a:ext>
            </a:extLst>
          </p:cNvPr>
          <p:cNvCxnSpPr/>
          <p:nvPr/>
        </p:nvCxnSpPr>
        <p:spPr>
          <a:xfrm>
            <a:off x="3657600" y="8648700"/>
            <a:ext cx="46482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05007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66786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90861" y="2345351"/>
            <a:ext cx="9706278" cy="7713881"/>
          </a:xfrm>
          <a:custGeom>
            <a:avLst/>
            <a:gdLst/>
            <a:ahLst/>
            <a:cxnLst/>
            <a:rect l="l" t="t" r="r" b="b"/>
            <a:pathLst>
              <a:path w="9706278" h="7713881">
                <a:moveTo>
                  <a:pt x="0" y="0"/>
                </a:moveTo>
                <a:lnTo>
                  <a:pt x="9706278" y="0"/>
                </a:lnTo>
                <a:lnTo>
                  <a:pt x="9706278" y="7713881"/>
                </a:lnTo>
                <a:lnTo>
                  <a:pt x="0" y="7713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31204" y="848043"/>
            <a:ext cx="10491504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분석 결과 공유 - 에어로졸광학두께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81025"/>
            <a:ext cx="2002504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002633"/>
            <a:ext cx="1223035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0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1623" y="3327354"/>
            <a:ext cx="6017236" cy="5603729"/>
          </a:xfrm>
          <a:custGeom>
            <a:avLst/>
            <a:gdLst/>
            <a:ahLst/>
            <a:cxnLst/>
            <a:rect l="l" t="t" r="r" b="b"/>
            <a:pathLst>
              <a:path w="6017236" h="5603729">
                <a:moveTo>
                  <a:pt x="0" y="0"/>
                </a:moveTo>
                <a:lnTo>
                  <a:pt x="6017236" y="0"/>
                </a:lnTo>
                <a:lnTo>
                  <a:pt x="6017236" y="5603729"/>
                </a:lnTo>
                <a:lnTo>
                  <a:pt x="0" y="56037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30423" y="3327354"/>
            <a:ext cx="6067086" cy="5603729"/>
          </a:xfrm>
          <a:custGeom>
            <a:avLst/>
            <a:gdLst/>
            <a:ahLst/>
            <a:cxnLst/>
            <a:rect l="l" t="t" r="r" b="b"/>
            <a:pathLst>
              <a:path w="6067086" h="5603729">
                <a:moveTo>
                  <a:pt x="0" y="0"/>
                </a:moveTo>
                <a:lnTo>
                  <a:pt x="6067087" y="0"/>
                </a:lnTo>
                <a:lnTo>
                  <a:pt x="6067087" y="5603729"/>
                </a:lnTo>
                <a:lnTo>
                  <a:pt x="0" y="5603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61197" y="4869474"/>
            <a:ext cx="2557590" cy="2557590"/>
          </a:xfrm>
          <a:custGeom>
            <a:avLst/>
            <a:gdLst/>
            <a:ahLst/>
            <a:cxnLst/>
            <a:rect l="l" t="t" r="r" b="b"/>
            <a:pathLst>
              <a:path w="2557590" h="2557590">
                <a:moveTo>
                  <a:pt x="0" y="0"/>
                </a:moveTo>
                <a:lnTo>
                  <a:pt x="2557590" y="0"/>
                </a:lnTo>
                <a:lnTo>
                  <a:pt x="2557590" y="2557590"/>
                </a:lnTo>
                <a:lnTo>
                  <a:pt x="0" y="25575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115109" y="800600"/>
            <a:ext cx="7147500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전처리 기법 - 이미지보간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33581"/>
            <a:ext cx="1897773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38400" y="9150158"/>
            <a:ext cx="2299243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00시 45분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77459" y="9191625"/>
            <a:ext cx="2299243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02시 45분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47526" y="5858074"/>
            <a:ext cx="98493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결측</a:t>
            </a:r>
            <a:endParaRPr lang="en-US" sz="3399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515536" y="9150158"/>
            <a:ext cx="2299243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01시 45분</a:t>
            </a:r>
          </a:p>
        </p:txBody>
      </p:sp>
      <p:sp>
        <p:nvSpPr>
          <p:cNvPr id="14" name="AutoShape 14"/>
          <p:cNvSpPr/>
          <p:nvPr/>
        </p:nvSpPr>
        <p:spPr>
          <a:xfrm>
            <a:off x="6875796" y="6148269"/>
            <a:ext cx="499341" cy="0"/>
          </a:xfrm>
          <a:prstGeom prst="line">
            <a:avLst/>
          </a:prstGeom>
          <a:ln w="38100" cap="flat">
            <a:solidFill>
              <a:srgbClr val="373737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>
            <a:off x="10262608" y="6110169"/>
            <a:ext cx="499341" cy="0"/>
          </a:xfrm>
          <a:prstGeom prst="line">
            <a:avLst/>
          </a:prstGeom>
          <a:ln w="38100" cap="flat">
            <a:solidFill>
              <a:srgbClr val="373737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TextBox 16"/>
          <p:cNvSpPr txBox="1"/>
          <p:nvPr/>
        </p:nvSpPr>
        <p:spPr>
          <a:xfrm>
            <a:off x="1143000" y="2336824"/>
            <a:ext cx="14891641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01시 45분에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결측인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이미지들이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몇 개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있었기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때문에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선형보간법으로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처리함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32386"/>
            <a:ext cx="1155300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3410558"/>
            <a:ext cx="678786" cy="613207"/>
            <a:chOff x="0" y="0"/>
            <a:chExt cx="178775" cy="1615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Inter Bold"/>
                </a:rPr>
                <a:t>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8035493"/>
            <a:ext cx="678786" cy="613207"/>
            <a:chOff x="0" y="0"/>
            <a:chExt cx="178775" cy="1615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4567097"/>
            <a:ext cx="678786" cy="613207"/>
            <a:chOff x="0" y="0"/>
            <a:chExt cx="178775" cy="1615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Inter Bold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146179" y="3410558"/>
            <a:ext cx="678786" cy="613207"/>
            <a:chOff x="0" y="0"/>
            <a:chExt cx="178775" cy="1615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Inter Bold"/>
                </a:rPr>
                <a:t>6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5723229"/>
            <a:ext cx="678786" cy="613207"/>
            <a:chOff x="0" y="0"/>
            <a:chExt cx="178775" cy="1615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3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146179" y="4566690"/>
            <a:ext cx="678786" cy="613207"/>
            <a:chOff x="0" y="0"/>
            <a:chExt cx="178775" cy="1615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7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6879361"/>
            <a:ext cx="678786" cy="613207"/>
            <a:chOff x="0" y="0"/>
            <a:chExt cx="178775" cy="1615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4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148103" y="5722823"/>
            <a:ext cx="678786" cy="613207"/>
            <a:chOff x="0" y="0"/>
            <a:chExt cx="178775" cy="1615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8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148103" y="6878955"/>
            <a:ext cx="678786" cy="613207"/>
            <a:chOff x="0" y="0"/>
            <a:chExt cx="178775" cy="16150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9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148103" y="8035087"/>
            <a:ext cx="678786" cy="613207"/>
            <a:chOff x="0" y="0"/>
            <a:chExt cx="178775" cy="16150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10</a:t>
              </a:r>
            </a:p>
          </p:txBody>
        </p:sp>
      </p:grpSp>
      <p:sp>
        <p:nvSpPr>
          <p:cNvPr id="37" name="Freeform 37"/>
          <p:cNvSpPr/>
          <p:nvPr/>
        </p:nvSpPr>
        <p:spPr>
          <a:xfrm>
            <a:off x="15376702" y="0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028700" y="1134164"/>
            <a:ext cx="9284162" cy="1053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26"/>
              </a:lnSpc>
              <a:spcBef>
                <a:spcPct val="0"/>
              </a:spcBef>
            </a:pPr>
            <a:r>
              <a:rPr lang="en-US" sz="5876" spc="-393">
                <a:solidFill>
                  <a:srgbClr val="2E5743"/>
                </a:solidFill>
                <a:ea typeface="윤고딕 Bold"/>
              </a:rPr>
              <a:t>개요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926539" y="3429697"/>
            <a:ext cx="4537689" cy="51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ea typeface="윤고딕 Semi-Bold"/>
              </a:rPr>
              <a:t>팀 소개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926539" y="6895713"/>
            <a:ext cx="4537689" cy="50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ea typeface="윤고딕 Semi-Bold"/>
              </a:rPr>
              <a:t>데이터 전처리 기법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926539" y="4586235"/>
            <a:ext cx="4537689" cy="51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ea typeface="윤고딕 Semi-Bold"/>
              </a:rPr>
              <a:t>프로젝트 소개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926539" y="8127175"/>
            <a:ext cx="4537689" cy="51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ko-KR" altLang="en-US" sz="2976" spc="-199" dirty="0">
                <a:solidFill>
                  <a:srgbClr val="373737"/>
                </a:solidFill>
                <a:ea typeface="윤고딕 Semi-Bold"/>
              </a:rPr>
              <a:t>서비스구조 및 </a:t>
            </a:r>
            <a:r>
              <a:rPr lang="en-US" sz="2976" spc="-199" dirty="0" err="1">
                <a:solidFill>
                  <a:srgbClr val="373737"/>
                </a:solidFill>
                <a:ea typeface="윤고딕 Semi-Bold"/>
              </a:rPr>
              <a:t>모델</a:t>
            </a:r>
            <a:r>
              <a:rPr lang="en-US" sz="2976" spc="-199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976" spc="-199" dirty="0" err="1">
                <a:solidFill>
                  <a:srgbClr val="373737"/>
                </a:solidFill>
                <a:ea typeface="윤고딕 Semi-Bold"/>
              </a:rPr>
              <a:t>소개</a:t>
            </a:r>
            <a:endParaRPr lang="en-US" sz="2976" spc="-199" dirty="0">
              <a:solidFill>
                <a:srgbClr val="373737"/>
              </a:solidFill>
              <a:ea typeface="윤고딕 Semi-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8044018" y="4585829"/>
            <a:ext cx="4537689" cy="51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</a:rPr>
              <a:t>미세먼지 / 초미세먼지 예측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045964" y="3427316"/>
            <a:ext cx="4537689" cy="51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ea typeface="윤고딕 Semi-Bold"/>
              </a:rPr>
              <a:t>분석 결과 공유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045942" y="5741962"/>
            <a:ext cx="4537689" cy="51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ea typeface="윤고딕 Semi-Bold"/>
              </a:rPr>
              <a:t>사용한 협업 툴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926539" y="5820079"/>
            <a:ext cx="4537689" cy="51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ea typeface="윤고딕 Semi-Bold"/>
              </a:rPr>
              <a:t>데이터 소개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045964" y="6895713"/>
            <a:ext cx="4537689" cy="51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</a:rPr>
              <a:t>TROUBLE SHOOTING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045964" y="8051845"/>
            <a:ext cx="4537689" cy="51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ea typeface="윤고딕 Semi-Bold"/>
              </a:rPr>
              <a:t>아쉬운 점 및 발전 방향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069126"/>
            <a:ext cx="1223035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0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12098" y="2644748"/>
            <a:ext cx="14854765" cy="5872108"/>
          </a:xfrm>
          <a:custGeom>
            <a:avLst/>
            <a:gdLst/>
            <a:ahLst/>
            <a:cxnLst/>
            <a:rect l="l" t="t" r="r" b="b"/>
            <a:pathLst>
              <a:path w="14854765" h="5872108">
                <a:moveTo>
                  <a:pt x="0" y="0"/>
                </a:moveTo>
                <a:lnTo>
                  <a:pt x="14854764" y="0"/>
                </a:lnTo>
                <a:lnTo>
                  <a:pt x="14854764" y="5872108"/>
                </a:lnTo>
                <a:lnTo>
                  <a:pt x="0" y="5872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15109" y="867093"/>
            <a:ext cx="7147500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전처리 기법 - 이미지보간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00075"/>
            <a:ext cx="1897773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67001" y="8940729"/>
            <a:ext cx="459550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실제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01시 45분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이미지</a:t>
            </a:r>
            <a:endParaRPr lang="en-US" sz="3399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11177" y="8766093"/>
            <a:ext cx="7495759" cy="1182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00시 45분과 02시 45분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이미지를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이용하여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보간처리된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01</a:t>
            </a:r>
            <a:r>
              <a:rPr lang="ko-KR" alt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시 </a:t>
            </a:r>
            <a:r>
              <a:rPr lang="en-US" altLang="ko-KR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45</a:t>
            </a:r>
            <a:r>
              <a:rPr lang="ko-KR" alt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분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이미지</a:t>
            </a:r>
            <a:endParaRPr lang="en-US" sz="3399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09" y="1246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-135881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51148" y="3323983"/>
            <a:ext cx="10588254" cy="5195922"/>
          </a:xfrm>
          <a:custGeom>
            <a:avLst/>
            <a:gdLst/>
            <a:ahLst/>
            <a:cxnLst/>
            <a:rect l="l" t="t" r="r" b="b"/>
            <a:pathLst>
              <a:path w="10588254" h="5195922">
                <a:moveTo>
                  <a:pt x="0" y="0"/>
                </a:moveTo>
                <a:lnTo>
                  <a:pt x="10588253" y="0"/>
                </a:lnTo>
                <a:lnTo>
                  <a:pt x="10588253" y="5195922"/>
                </a:lnTo>
                <a:lnTo>
                  <a:pt x="0" y="5195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87913" y="1330188"/>
            <a:ext cx="11898385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ea typeface="윤고딕 Bold"/>
              </a:rPr>
              <a:t>에어로졸 이미지를 사용한 예측 모델 성능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60789"/>
            <a:ext cx="1959213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33835" y="2665722"/>
            <a:ext cx="5620329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사용한모델</a:t>
            </a:r>
            <a:r>
              <a:rPr lang="en-US" sz="30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: 3D CNN x LSTM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9400" y="8813220"/>
            <a:ext cx="14299415" cy="1180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에어로졸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이미지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사용시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성능이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더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좋은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것으로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나타남</a:t>
            </a:r>
            <a:endParaRPr lang="en-US" sz="3399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하지만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위성이미지가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하루에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3장씩만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있어서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정밀한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예측에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어려움이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있음</a:t>
            </a:r>
            <a:endParaRPr lang="en-US" sz="3399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CF32842-0281-C88D-BEF7-F192B48B03D2}"/>
              </a:ext>
            </a:extLst>
          </p:cNvPr>
          <p:cNvCxnSpPr/>
          <p:nvPr/>
        </p:nvCxnSpPr>
        <p:spPr>
          <a:xfrm>
            <a:off x="2987913" y="6351427"/>
            <a:ext cx="8220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8">
            <a:extLst>
              <a:ext uri="{FF2B5EF4-FFF2-40B4-BE49-F238E27FC236}">
                <a16:creationId xmlns:a16="http://schemas.microsoft.com/office/drawing/2014/main" id="{76E864E8-B544-D1F0-AD66-B0C76AD5D634}"/>
              </a:ext>
            </a:extLst>
          </p:cNvPr>
          <p:cNvSpPr txBox="1"/>
          <p:nvPr/>
        </p:nvSpPr>
        <p:spPr>
          <a:xfrm>
            <a:off x="191156" y="6353920"/>
            <a:ext cx="3886199" cy="465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0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기상데이터 </a:t>
            </a:r>
            <a:r>
              <a:rPr lang="en-US" altLang="ko-KR" sz="20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&amp; </a:t>
            </a:r>
            <a:r>
              <a:rPr lang="ko-KR" altLang="en-US" sz="20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에어로졸 이미지</a:t>
            </a:r>
            <a:endParaRPr lang="en-US" sz="2000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2946F7DA-ADD7-0792-98DA-5087970801DA}"/>
              </a:ext>
            </a:extLst>
          </p:cNvPr>
          <p:cNvSpPr txBox="1"/>
          <p:nvPr/>
        </p:nvSpPr>
        <p:spPr>
          <a:xfrm>
            <a:off x="2209800" y="7613831"/>
            <a:ext cx="2057400" cy="465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0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기상데이터</a:t>
            </a:r>
            <a:endParaRPr lang="en-US" sz="2000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DF81DA-C187-CA28-EFF8-622EA4A71A72}"/>
              </a:ext>
            </a:extLst>
          </p:cNvPr>
          <p:cNvCxnSpPr/>
          <p:nvPr/>
        </p:nvCxnSpPr>
        <p:spPr>
          <a:xfrm>
            <a:off x="2987913" y="7653005"/>
            <a:ext cx="8220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-135881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0968" y="2894077"/>
            <a:ext cx="15866064" cy="6141489"/>
          </a:xfrm>
          <a:custGeom>
            <a:avLst/>
            <a:gdLst/>
            <a:ahLst/>
            <a:cxnLst/>
            <a:rect l="l" t="t" r="r" b="b"/>
            <a:pathLst>
              <a:path w="15866064" h="6141489">
                <a:moveTo>
                  <a:pt x="0" y="0"/>
                </a:moveTo>
                <a:lnTo>
                  <a:pt x="15866064" y="0"/>
                </a:lnTo>
                <a:lnTo>
                  <a:pt x="15866064" y="6141489"/>
                </a:lnTo>
                <a:lnTo>
                  <a:pt x="0" y="6141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86329" y="1330188"/>
            <a:ext cx="9468194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미세먼지 / 초미세먼지 예측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60789"/>
            <a:ext cx="1757629" cy="138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7-1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8E3E1043-6A4C-7D6F-AEB9-D73BADD5D2FE}"/>
              </a:ext>
            </a:extLst>
          </p:cNvPr>
          <p:cNvSpPr txBox="1"/>
          <p:nvPr/>
        </p:nvSpPr>
        <p:spPr>
          <a:xfrm>
            <a:off x="1447800" y="9070127"/>
            <a:ext cx="14299415" cy="1182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6</a:t>
            </a:r>
            <a:r>
              <a:rPr lang="ko-KR" alt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월 </a:t>
            </a:r>
            <a:r>
              <a:rPr lang="en-US" altLang="ko-KR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6</a:t>
            </a:r>
            <a:r>
              <a:rPr lang="ko-KR" alt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일 </a:t>
            </a:r>
            <a:r>
              <a:rPr lang="en-US" altLang="ko-KR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~ 6</a:t>
            </a:r>
            <a:r>
              <a:rPr lang="ko-KR" alt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월 </a:t>
            </a:r>
            <a:r>
              <a:rPr lang="en-US" altLang="ko-KR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11</a:t>
            </a:r>
            <a:r>
              <a:rPr lang="ko-KR" alt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일 데이터를 기반으로 예측한 미세먼지 농도</a:t>
            </a:r>
            <a:endParaRPr lang="en-US" altLang="ko-KR" sz="2800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  <a:p>
            <a:pPr algn="ctr">
              <a:lnSpc>
                <a:spcPts val="4759"/>
              </a:lnSpc>
            </a:pPr>
            <a:r>
              <a:rPr lang="ko-KR" alt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사용한 모델 </a:t>
            </a:r>
            <a:r>
              <a:rPr lang="en-US" altLang="ko-KR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: </a:t>
            </a:r>
            <a:r>
              <a:rPr lang="ko-KR" alt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시계열 트랜스포머</a:t>
            </a:r>
            <a:endParaRPr lang="en-US" sz="2800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-135881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39934" y="2670883"/>
            <a:ext cx="6910542" cy="7113793"/>
          </a:xfrm>
          <a:custGeom>
            <a:avLst/>
            <a:gdLst/>
            <a:ahLst/>
            <a:cxnLst/>
            <a:rect l="l" t="t" r="r" b="b"/>
            <a:pathLst>
              <a:path w="6910542" h="7113793">
                <a:moveTo>
                  <a:pt x="0" y="0"/>
                </a:moveTo>
                <a:lnTo>
                  <a:pt x="6910542" y="0"/>
                </a:lnTo>
                <a:lnTo>
                  <a:pt x="6910542" y="7113793"/>
                </a:lnTo>
                <a:lnTo>
                  <a:pt x="0" y="7113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87913" y="1330188"/>
            <a:ext cx="10742275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미세먼지 / 초미세먼지 예측 모델 성능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60789"/>
            <a:ext cx="1844757" cy="138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7-2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72200" y="9766637"/>
            <a:ext cx="5613007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사용한모델</a:t>
            </a:r>
            <a:r>
              <a:rPr lang="en-US" sz="30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: </a:t>
            </a:r>
            <a:r>
              <a:rPr lang="en-US" sz="30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시계열</a:t>
            </a:r>
            <a:r>
              <a:rPr lang="en-US" sz="30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0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트랜스포머</a:t>
            </a:r>
            <a:endParaRPr lang="en-US" sz="3000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16437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-135881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0206" y="2857500"/>
            <a:ext cx="6675817" cy="6366214"/>
          </a:xfrm>
          <a:custGeom>
            <a:avLst/>
            <a:gdLst/>
            <a:ahLst/>
            <a:cxnLst/>
            <a:rect l="l" t="t" r="r" b="b"/>
            <a:pathLst>
              <a:path w="6675817" h="6366214">
                <a:moveTo>
                  <a:pt x="0" y="0"/>
                </a:moveTo>
                <a:lnTo>
                  <a:pt x="6675818" y="0"/>
                </a:lnTo>
                <a:lnTo>
                  <a:pt x="6675818" y="6366214"/>
                </a:lnTo>
                <a:lnTo>
                  <a:pt x="0" y="636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75460" y="4895850"/>
            <a:ext cx="1350645" cy="248603"/>
            <a:chOff x="0" y="0"/>
            <a:chExt cx="1800860" cy="331470"/>
          </a:xfrm>
        </p:grpSpPr>
        <p:sp>
          <p:nvSpPr>
            <p:cNvPr id="7" name="Freeform 7"/>
            <p:cNvSpPr/>
            <p:nvPr/>
          </p:nvSpPr>
          <p:spPr>
            <a:xfrm>
              <a:off x="15240" y="-2540"/>
              <a:ext cx="1775460" cy="383540"/>
            </a:xfrm>
            <a:custGeom>
              <a:avLst/>
              <a:gdLst/>
              <a:ahLst/>
              <a:cxnLst/>
              <a:rect l="l" t="t" r="r" b="b"/>
              <a:pathLst>
                <a:path w="1775460" h="383540">
                  <a:moveTo>
                    <a:pt x="35560" y="53340"/>
                  </a:moveTo>
                  <a:cubicBezTo>
                    <a:pt x="501650" y="63500"/>
                    <a:pt x="533400" y="91440"/>
                    <a:pt x="632460" y="102870"/>
                  </a:cubicBezTo>
                  <a:cubicBezTo>
                    <a:pt x="854710" y="128270"/>
                    <a:pt x="1628140" y="0"/>
                    <a:pt x="1733550" y="105410"/>
                  </a:cubicBezTo>
                  <a:cubicBezTo>
                    <a:pt x="1775460" y="147320"/>
                    <a:pt x="1775460" y="241300"/>
                    <a:pt x="1733550" y="283210"/>
                  </a:cubicBezTo>
                  <a:cubicBezTo>
                    <a:pt x="1633220" y="383540"/>
                    <a:pt x="867410" y="284480"/>
                    <a:pt x="709930" y="283210"/>
                  </a:cubicBezTo>
                  <a:cubicBezTo>
                    <a:pt x="662940" y="281940"/>
                    <a:pt x="650240" y="285750"/>
                    <a:pt x="618490" y="279400"/>
                  </a:cubicBezTo>
                  <a:cubicBezTo>
                    <a:pt x="580390" y="273050"/>
                    <a:pt x="538480" y="247650"/>
                    <a:pt x="501650" y="240030"/>
                  </a:cubicBezTo>
                  <a:cubicBezTo>
                    <a:pt x="469900" y="232410"/>
                    <a:pt x="452120" y="232410"/>
                    <a:pt x="412750" y="229870"/>
                  </a:cubicBezTo>
                  <a:cubicBezTo>
                    <a:pt x="330200" y="226060"/>
                    <a:pt x="86360" y="283210"/>
                    <a:pt x="35560" y="232410"/>
                  </a:cubicBezTo>
                  <a:cubicBezTo>
                    <a:pt x="0" y="198120"/>
                    <a:pt x="35560" y="53340"/>
                    <a:pt x="35560" y="5334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970723" y="5948362"/>
            <a:ext cx="966788" cy="262890"/>
            <a:chOff x="0" y="0"/>
            <a:chExt cx="1289050" cy="350520"/>
          </a:xfrm>
        </p:grpSpPr>
        <p:sp>
          <p:nvSpPr>
            <p:cNvPr id="9" name="Freeform 9"/>
            <p:cNvSpPr/>
            <p:nvPr/>
          </p:nvSpPr>
          <p:spPr>
            <a:xfrm>
              <a:off x="13970" y="3810"/>
              <a:ext cx="1252220" cy="351790"/>
            </a:xfrm>
            <a:custGeom>
              <a:avLst/>
              <a:gdLst/>
              <a:ahLst/>
              <a:cxnLst/>
              <a:rect l="l" t="t" r="r" b="b"/>
              <a:pathLst>
                <a:path w="1252220" h="351790">
                  <a:moveTo>
                    <a:pt x="36830" y="116840"/>
                  </a:moveTo>
                  <a:cubicBezTo>
                    <a:pt x="584200" y="113030"/>
                    <a:pt x="675640" y="109220"/>
                    <a:pt x="788670" y="100330"/>
                  </a:cubicBezTo>
                  <a:cubicBezTo>
                    <a:pt x="919480" y="87630"/>
                    <a:pt x="1146810" y="0"/>
                    <a:pt x="1206500" y="46990"/>
                  </a:cubicBezTo>
                  <a:cubicBezTo>
                    <a:pt x="1245870" y="78740"/>
                    <a:pt x="1252220" y="187960"/>
                    <a:pt x="1223010" y="224790"/>
                  </a:cubicBezTo>
                  <a:cubicBezTo>
                    <a:pt x="1188720" y="267970"/>
                    <a:pt x="1070610" y="250190"/>
                    <a:pt x="971550" y="260350"/>
                  </a:cubicBezTo>
                  <a:cubicBezTo>
                    <a:pt x="833120" y="274320"/>
                    <a:pt x="631190" y="288290"/>
                    <a:pt x="468630" y="294640"/>
                  </a:cubicBezTo>
                  <a:cubicBezTo>
                    <a:pt x="320040" y="299720"/>
                    <a:pt x="92710" y="351790"/>
                    <a:pt x="36830" y="295910"/>
                  </a:cubicBezTo>
                  <a:cubicBezTo>
                    <a:pt x="0" y="260350"/>
                    <a:pt x="36830" y="116840"/>
                    <a:pt x="36830" y="11684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2100262" y="7559993"/>
            <a:ext cx="773430" cy="287655"/>
            <a:chOff x="0" y="0"/>
            <a:chExt cx="1031240" cy="383540"/>
          </a:xfrm>
        </p:grpSpPr>
        <p:sp>
          <p:nvSpPr>
            <p:cNvPr id="11" name="Freeform 11"/>
            <p:cNvSpPr/>
            <p:nvPr/>
          </p:nvSpPr>
          <p:spPr>
            <a:xfrm>
              <a:off x="19050" y="50800"/>
              <a:ext cx="994410" cy="341630"/>
            </a:xfrm>
            <a:custGeom>
              <a:avLst/>
              <a:gdLst/>
              <a:ahLst/>
              <a:cxnLst/>
              <a:rect l="l" t="t" r="r" b="b"/>
              <a:pathLst>
                <a:path w="994410" h="341630">
                  <a:moveTo>
                    <a:pt x="31750" y="0"/>
                  </a:moveTo>
                  <a:cubicBezTo>
                    <a:pt x="288290" y="6350"/>
                    <a:pt x="300990" y="22860"/>
                    <a:pt x="351790" y="34290"/>
                  </a:cubicBezTo>
                  <a:cubicBezTo>
                    <a:pt x="469900" y="59690"/>
                    <a:pt x="897890" y="25400"/>
                    <a:pt x="960120" y="105410"/>
                  </a:cubicBezTo>
                  <a:cubicBezTo>
                    <a:pt x="994410" y="147320"/>
                    <a:pt x="982980" y="247650"/>
                    <a:pt x="939800" y="281940"/>
                  </a:cubicBezTo>
                  <a:cubicBezTo>
                    <a:pt x="863600" y="341630"/>
                    <a:pt x="474980" y="233680"/>
                    <a:pt x="358140" y="209550"/>
                  </a:cubicBezTo>
                  <a:cubicBezTo>
                    <a:pt x="306070" y="199390"/>
                    <a:pt x="290830" y="184150"/>
                    <a:pt x="246380" y="177800"/>
                  </a:cubicBezTo>
                  <a:cubicBezTo>
                    <a:pt x="187960" y="170180"/>
                    <a:pt x="66040" y="213360"/>
                    <a:pt x="31750" y="180340"/>
                  </a:cubicBezTo>
                  <a:cubicBezTo>
                    <a:pt x="0" y="148590"/>
                    <a:pt x="31750" y="0"/>
                    <a:pt x="31750" y="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2069783" y="8066722"/>
            <a:ext cx="822007" cy="286703"/>
            <a:chOff x="0" y="0"/>
            <a:chExt cx="1096010" cy="382270"/>
          </a:xfrm>
        </p:grpSpPr>
        <p:sp>
          <p:nvSpPr>
            <p:cNvPr id="13" name="Freeform 13"/>
            <p:cNvSpPr/>
            <p:nvPr/>
          </p:nvSpPr>
          <p:spPr>
            <a:xfrm>
              <a:off x="50800" y="0"/>
              <a:ext cx="1028700" cy="353060"/>
            </a:xfrm>
            <a:custGeom>
              <a:avLst/>
              <a:gdLst/>
              <a:ahLst/>
              <a:cxnLst/>
              <a:rect l="l" t="t" r="r" b="b"/>
              <a:pathLst>
                <a:path w="1028700" h="353060">
                  <a:moveTo>
                    <a:pt x="0" y="158750"/>
                  </a:moveTo>
                  <a:cubicBezTo>
                    <a:pt x="251460" y="92710"/>
                    <a:pt x="339090" y="81280"/>
                    <a:pt x="414020" y="72390"/>
                  </a:cubicBezTo>
                  <a:cubicBezTo>
                    <a:pt x="482600" y="63500"/>
                    <a:pt x="535940" y="58420"/>
                    <a:pt x="613410" y="54610"/>
                  </a:cubicBezTo>
                  <a:cubicBezTo>
                    <a:pt x="718820" y="49530"/>
                    <a:pt x="942340" y="0"/>
                    <a:pt x="993140" y="50800"/>
                  </a:cubicBezTo>
                  <a:cubicBezTo>
                    <a:pt x="1028700" y="86360"/>
                    <a:pt x="1027430" y="195580"/>
                    <a:pt x="993140" y="228600"/>
                  </a:cubicBezTo>
                  <a:cubicBezTo>
                    <a:pt x="947420" y="275590"/>
                    <a:pt x="768350" y="226060"/>
                    <a:pt x="669290" y="229870"/>
                  </a:cubicBezTo>
                  <a:cubicBezTo>
                    <a:pt x="582930" y="233680"/>
                    <a:pt x="505460" y="240030"/>
                    <a:pt x="427990" y="248920"/>
                  </a:cubicBezTo>
                  <a:cubicBezTo>
                    <a:pt x="358140" y="256540"/>
                    <a:pt x="290830" y="265430"/>
                    <a:pt x="226060" y="280670"/>
                  </a:cubicBezTo>
                  <a:cubicBezTo>
                    <a:pt x="165100" y="293370"/>
                    <a:pt x="85090" y="353060"/>
                    <a:pt x="46990" y="331470"/>
                  </a:cubicBezTo>
                  <a:cubicBezTo>
                    <a:pt x="10160" y="311150"/>
                    <a:pt x="0" y="158750"/>
                    <a:pt x="0" y="15875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5648325" y="4908232"/>
            <a:ext cx="1558290" cy="222885"/>
            <a:chOff x="0" y="0"/>
            <a:chExt cx="2077720" cy="297180"/>
          </a:xfrm>
        </p:grpSpPr>
        <p:sp>
          <p:nvSpPr>
            <p:cNvPr id="15" name="Freeform 15"/>
            <p:cNvSpPr/>
            <p:nvPr/>
          </p:nvSpPr>
          <p:spPr>
            <a:xfrm>
              <a:off x="6350" y="5080"/>
              <a:ext cx="2057400" cy="353060"/>
            </a:xfrm>
            <a:custGeom>
              <a:avLst/>
              <a:gdLst/>
              <a:ahLst/>
              <a:cxnLst/>
              <a:rect l="l" t="t" r="r" b="b"/>
              <a:pathLst>
                <a:path w="2057400" h="353060">
                  <a:moveTo>
                    <a:pt x="44450" y="45720"/>
                  </a:moveTo>
                  <a:cubicBezTo>
                    <a:pt x="1739900" y="49530"/>
                    <a:pt x="1959610" y="0"/>
                    <a:pt x="2020570" y="63500"/>
                  </a:cubicBezTo>
                  <a:cubicBezTo>
                    <a:pt x="2057400" y="101600"/>
                    <a:pt x="2057400" y="205740"/>
                    <a:pt x="2020570" y="241300"/>
                  </a:cubicBezTo>
                  <a:cubicBezTo>
                    <a:pt x="1959610" y="300990"/>
                    <a:pt x="1739900" y="227330"/>
                    <a:pt x="1532890" y="223520"/>
                  </a:cubicBezTo>
                  <a:cubicBezTo>
                    <a:pt x="1170940" y="218440"/>
                    <a:pt x="172720" y="353060"/>
                    <a:pt x="44450" y="226060"/>
                  </a:cubicBezTo>
                  <a:cubicBezTo>
                    <a:pt x="0" y="181610"/>
                    <a:pt x="44450" y="45720"/>
                    <a:pt x="44450" y="4572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5635942" y="5961697"/>
            <a:ext cx="1584008" cy="261938"/>
            <a:chOff x="0" y="0"/>
            <a:chExt cx="2112010" cy="349250"/>
          </a:xfrm>
        </p:grpSpPr>
        <p:sp>
          <p:nvSpPr>
            <p:cNvPr id="17" name="Freeform 17"/>
            <p:cNvSpPr/>
            <p:nvPr/>
          </p:nvSpPr>
          <p:spPr>
            <a:xfrm>
              <a:off x="22860" y="-6350"/>
              <a:ext cx="2073910" cy="304800"/>
            </a:xfrm>
            <a:custGeom>
              <a:avLst/>
              <a:gdLst/>
              <a:ahLst/>
              <a:cxnLst/>
              <a:rect l="l" t="t" r="r" b="b"/>
              <a:pathLst>
                <a:path w="2073910" h="304800">
                  <a:moveTo>
                    <a:pt x="27940" y="57150"/>
                  </a:moveTo>
                  <a:cubicBezTo>
                    <a:pt x="285750" y="63500"/>
                    <a:pt x="591820" y="106680"/>
                    <a:pt x="767080" y="118110"/>
                  </a:cubicBezTo>
                  <a:cubicBezTo>
                    <a:pt x="897890" y="125730"/>
                    <a:pt x="1007110" y="127000"/>
                    <a:pt x="1113790" y="125730"/>
                  </a:cubicBezTo>
                  <a:cubicBezTo>
                    <a:pt x="1202690" y="124460"/>
                    <a:pt x="1280160" y="120650"/>
                    <a:pt x="1361440" y="110490"/>
                  </a:cubicBezTo>
                  <a:cubicBezTo>
                    <a:pt x="1440180" y="100330"/>
                    <a:pt x="1502410" y="71120"/>
                    <a:pt x="1593850" y="62230"/>
                  </a:cubicBezTo>
                  <a:cubicBezTo>
                    <a:pt x="1717040" y="48260"/>
                    <a:pt x="1979930" y="0"/>
                    <a:pt x="2038350" y="57150"/>
                  </a:cubicBezTo>
                  <a:cubicBezTo>
                    <a:pt x="2073910" y="92710"/>
                    <a:pt x="2073910" y="196850"/>
                    <a:pt x="2038350" y="234950"/>
                  </a:cubicBezTo>
                  <a:cubicBezTo>
                    <a:pt x="1978660" y="294640"/>
                    <a:pt x="1710690" y="229870"/>
                    <a:pt x="1574800" y="242570"/>
                  </a:cubicBezTo>
                  <a:cubicBezTo>
                    <a:pt x="1465580" y="252730"/>
                    <a:pt x="1367790" y="283210"/>
                    <a:pt x="1282700" y="293370"/>
                  </a:cubicBezTo>
                  <a:cubicBezTo>
                    <a:pt x="1217930" y="300990"/>
                    <a:pt x="1178560" y="302260"/>
                    <a:pt x="1111250" y="303530"/>
                  </a:cubicBezTo>
                  <a:cubicBezTo>
                    <a:pt x="1014730" y="304800"/>
                    <a:pt x="889000" y="303530"/>
                    <a:pt x="755650" y="294640"/>
                  </a:cubicBezTo>
                  <a:cubicBezTo>
                    <a:pt x="581660" y="284480"/>
                    <a:pt x="283210" y="240030"/>
                    <a:pt x="157480" y="234950"/>
                  </a:cubicBezTo>
                  <a:cubicBezTo>
                    <a:pt x="97790" y="232410"/>
                    <a:pt x="50800" y="259080"/>
                    <a:pt x="27940" y="236220"/>
                  </a:cubicBezTo>
                  <a:cubicBezTo>
                    <a:pt x="0" y="209550"/>
                    <a:pt x="27940" y="57150"/>
                    <a:pt x="27940" y="5715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5648325" y="7508557"/>
            <a:ext cx="1610677" cy="224790"/>
            <a:chOff x="0" y="0"/>
            <a:chExt cx="2147570" cy="299720"/>
          </a:xfrm>
        </p:grpSpPr>
        <p:sp>
          <p:nvSpPr>
            <p:cNvPr id="19" name="Freeform 19"/>
            <p:cNvSpPr/>
            <p:nvPr/>
          </p:nvSpPr>
          <p:spPr>
            <a:xfrm>
              <a:off x="10160" y="3810"/>
              <a:ext cx="2123440" cy="326390"/>
            </a:xfrm>
            <a:custGeom>
              <a:avLst/>
              <a:gdLst/>
              <a:ahLst/>
              <a:cxnLst/>
              <a:rect l="l" t="t" r="r" b="b"/>
              <a:pathLst>
                <a:path w="2123440" h="326390">
                  <a:moveTo>
                    <a:pt x="40640" y="63500"/>
                  </a:moveTo>
                  <a:cubicBezTo>
                    <a:pt x="795020" y="43180"/>
                    <a:pt x="1303020" y="41910"/>
                    <a:pt x="1593850" y="46990"/>
                  </a:cubicBezTo>
                  <a:cubicBezTo>
                    <a:pt x="1790700" y="49530"/>
                    <a:pt x="2024380" y="0"/>
                    <a:pt x="2086610" y="63500"/>
                  </a:cubicBezTo>
                  <a:cubicBezTo>
                    <a:pt x="2123440" y="101600"/>
                    <a:pt x="2123440" y="205740"/>
                    <a:pt x="2085340" y="241300"/>
                  </a:cubicBezTo>
                  <a:cubicBezTo>
                    <a:pt x="2024380" y="300990"/>
                    <a:pt x="1776730" y="227330"/>
                    <a:pt x="1593850" y="224790"/>
                  </a:cubicBezTo>
                  <a:cubicBezTo>
                    <a:pt x="1366520" y="220980"/>
                    <a:pt x="1083310" y="220980"/>
                    <a:pt x="825500" y="224790"/>
                  </a:cubicBezTo>
                  <a:cubicBezTo>
                    <a:pt x="566420" y="227330"/>
                    <a:pt x="125730" y="326390"/>
                    <a:pt x="40640" y="243840"/>
                  </a:cubicBezTo>
                  <a:cubicBezTo>
                    <a:pt x="0" y="204470"/>
                    <a:pt x="40640" y="63500"/>
                    <a:pt x="40640" y="6350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5604510" y="8132445"/>
            <a:ext cx="1654492" cy="223838"/>
            <a:chOff x="0" y="0"/>
            <a:chExt cx="2205990" cy="298450"/>
          </a:xfrm>
        </p:grpSpPr>
        <p:sp>
          <p:nvSpPr>
            <p:cNvPr id="21" name="Freeform 21"/>
            <p:cNvSpPr/>
            <p:nvPr/>
          </p:nvSpPr>
          <p:spPr>
            <a:xfrm>
              <a:off x="25400" y="-86360"/>
              <a:ext cx="2174240" cy="452120"/>
            </a:xfrm>
            <a:custGeom>
              <a:avLst/>
              <a:gdLst/>
              <a:ahLst/>
              <a:cxnLst/>
              <a:rect l="l" t="t" r="r" b="b"/>
              <a:pathLst>
                <a:path w="2174240" h="452120">
                  <a:moveTo>
                    <a:pt x="25400" y="154940"/>
                  </a:moveTo>
                  <a:cubicBezTo>
                    <a:pt x="833120" y="129540"/>
                    <a:pt x="1992630" y="0"/>
                    <a:pt x="2129790" y="137160"/>
                  </a:cubicBezTo>
                  <a:cubicBezTo>
                    <a:pt x="2174240" y="181610"/>
                    <a:pt x="2174240" y="269240"/>
                    <a:pt x="2129790" y="314960"/>
                  </a:cubicBezTo>
                  <a:cubicBezTo>
                    <a:pt x="1992630" y="452120"/>
                    <a:pt x="829310" y="307340"/>
                    <a:pt x="458470" y="314960"/>
                  </a:cubicBezTo>
                  <a:cubicBezTo>
                    <a:pt x="271780" y="318770"/>
                    <a:pt x="99060" y="386080"/>
                    <a:pt x="39370" y="332740"/>
                  </a:cubicBezTo>
                  <a:cubicBezTo>
                    <a:pt x="0" y="298450"/>
                    <a:pt x="25400" y="154940"/>
                    <a:pt x="25400" y="15494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id="22" name="Freeform 22"/>
          <p:cNvSpPr/>
          <p:nvPr/>
        </p:nvSpPr>
        <p:spPr>
          <a:xfrm>
            <a:off x="8806865" y="3084456"/>
            <a:ext cx="7916603" cy="4861827"/>
          </a:xfrm>
          <a:custGeom>
            <a:avLst/>
            <a:gdLst/>
            <a:ahLst/>
            <a:cxnLst/>
            <a:rect l="l" t="t" r="r" b="b"/>
            <a:pathLst>
              <a:path w="7916603" h="4861827">
                <a:moveTo>
                  <a:pt x="0" y="0"/>
                </a:moveTo>
                <a:lnTo>
                  <a:pt x="7916603" y="0"/>
                </a:lnTo>
                <a:lnTo>
                  <a:pt x="7916603" y="4861827"/>
                </a:lnTo>
                <a:lnTo>
                  <a:pt x="0" y="4861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020546" y="962343"/>
            <a:ext cx="9468194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ea typeface="윤고딕 Bold"/>
              </a:rPr>
              <a:t>선행연구와의 차별점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695325"/>
            <a:ext cx="1991846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7-3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40283" y="9201150"/>
            <a:ext cx="7127153" cy="1605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참고논문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: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기상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및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미세먼지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정보를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활용한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</a:p>
          <a:p>
            <a:pPr algn="ctr">
              <a:lnSpc>
                <a:spcPts val="4060"/>
              </a:lnSpc>
            </a:pP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서울시의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미세먼지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농도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조기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예측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(2023)</a:t>
            </a:r>
          </a:p>
          <a:p>
            <a:pPr algn="ctr">
              <a:lnSpc>
                <a:spcPts val="4759"/>
              </a:lnSpc>
            </a:pPr>
            <a:endParaRPr lang="en-US" sz="2400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610600" y="8237220"/>
            <a:ext cx="8731969" cy="478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참고논문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: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머신러닝을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이용한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미세먼지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예측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연구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(2023)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05800" y="2245292"/>
            <a:ext cx="8731969" cy="548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논문2 </a:t>
            </a:r>
            <a:r>
              <a:rPr lang="en-US" sz="28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에서</a:t>
            </a:r>
            <a:r>
              <a:rPr 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구현한</a:t>
            </a:r>
            <a:r>
              <a:rPr 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모델들</a:t>
            </a:r>
            <a:endParaRPr lang="en-US" sz="2800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02130" y="2238726"/>
            <a:ext cx="9246670" cy="56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논문1 </a:t>
            </a:r>
            <a:r>
              <a:rPr lang="en-US" sz="28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에서</a:t>
            </a:r>
            <a:r>
              <a:rPr 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informer </a:t>
            </a:r>
            <a:r>
              <a:rPr lang="en-US" sz="28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트랜스포머로</a:t>
            </a:r>
            <a:r>
              <a:rPr 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구현한</a:t>
            </a:r>
            <a:r>
              <a:rPr 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결과</a:t>
            </a:r>
            <a:endParaRPr lang="en-US" sz="2800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1399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7207095" y="2387558"/>
            <a:ext cx="2763598" cy="718703"/>
            <a:chOff x="0" y="0"/>
            <a:chExt cx="727861" cy="1892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nter Bold"/>
                </a:rPr>
                <a:t>GIT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746769" y="3272949"/>
            <a:ext cx="13684252" cy="3254182"/>
          </a:xfrm>
          <a:custGeom>
            <a:avLst/>
            <a:gdLst/>
            <a:ahLst/>
            <a:cxnLst/>
            <a:rect l="l" t="t" r="r" b="b"/>
            <a:pathLst>
              <a:path w="13684252" h="3254182">
                <a:moveTo>
                  <a:pt x="0" y="0"/>
                </a:moveTo>
                <a:lnTo>
                  <a:pt x="13684252" y="0"/>
                </a:lnTo>
                <a:lnTo>
                  <a:pt x="13684252" y="3254182"/>
                </a:lnTo>
                <a:lnTo>
                  <a:pt x="0" y="325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88617" y="6631906"/>
            <a:ext cx="12400555" cy="3380119"/>
          </a:xfrm>
          <a:custGeom>
            <a:avLst/>
            <a:gdLst/>
            <a:ahLst/>
            <a:cxnLst/>
            <a:rect l="l" t="t" r="r" b="b"/>
            <a:pathLst>
              <a:path w="12400555" h="3380119">
                <a:moveTo>
                  <a:pt x="0" y="0"/>
                </a:moveTo>
                <a:lnTo>
                  <a:pt x="12400555" y="0"/>
                </a:lnTo>
                <a:lnTo>
                  <a:pt x="12400555" y="3380119"/>
                </a:lnTo>
                <a:lnTo>
                  <a:pt x="0" y="3380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96104" y="985818"/>
            <a:ext cx="9468194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ea typeface="윤고딕 Bold"/>
              </a:rPr>
              <a:t>사용한 협업 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70857"/>
            <a:ext cx="718069" cy="138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8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431021" y="-268001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7" y="0"/>
                </a:lnTo>
                <a:lnTo>
                  <a:pt x="2911297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272029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7077118" y="2543208"/>
            <a:ext cx="2763598" cy="718703"/>
            <a:chOff x="0" y="0"/>
            <a:chExt cx="727861" cy="1892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nter Bold"/>
                </a:rPr>
                <a:t>Notion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5376702" y="-135881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7734" y="3420939"/>
            <a:ext cx="13703116" cy="6637628"/>
          </a:xfrm>
          <a:custGeom>
            <a:avLst/>
            <a:gdLst/>
            <a:ahLst/>
            <a:cxnLst/>
            <a:rect l="l" t="t" r="r" b="b"/>
            <a:pathLst>
              <a:path w="13703116" h="6637628">
                <a:moveTo>
                  <a:pt x="0" y="0"/>
                </a:moveTo>
                <a:lnTo>
                  <a:pt x="13703116" y="0"/>
                </a:lnTo>
                <a:lnTo>
                  <a:pt x="13703116" y="6637628"/>
                </a:lnTo>
                <a:lnTo>
                  <a:pt x="0" y="6637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539141" y="3741856"/>
            <a:ext cx="2586421" cy="5995795"/>
          </a:xfrm>
          <a:custGeom>
            <a:avLst/>
            <a:gdLst/>
            <a:ahLst/>
            <a:cxnLst/>
            <a:rect l="l" t="t" r="r" b="b"/>
            <a:pathLst>
              <a:path w="2586421" h="5995795">
                <a:moveTo>
                  <a:pt x="0" y="0"/>
                </a:moveTo>
                <a:lnTo>
                  <a:pt x="2586421" y="0"/>
                </a:lnTo>
                <a:lnTo>
                  <a:pt x="2586421" y="5995795"/>
                </a:lnTo>
                <a:lnTo>
                  <a:pt x="0" y="5995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6104" y="1117939"/>
            <a:ext cx="9468194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ea typeface="윤고딕 Bold"/>
              </a:rPr>
              <a:t>사용한 협업 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48540"/>
            <a:ext cx="718069" cy="138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8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7B712C4-91BD-1ED4-DA4E-A848B900A1C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-135881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896104" y="1375750"/>
            <a:ext cx="1175682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 dirty="0">
                <a:solidFill>
                  <a:srgbClr val="2E5743"/>
                </a:solidFill>
                <a:latin typeface="윤고딕 Bold"/>
                <a:ea typeface="윤고딕 Bold"/>
              </a:rPr>
              <a:t>Trouble Shooting – </a:t>
            </a:r>
            <a:r>
              <a:rPr lang="ko-KR" altLang="en-US" sz="5076" spc="-340" dirty="0" err="1">
                <a:solidFill>
                  <a:srgbClr val="2E5743"/>
                </a:solidFill>
                <a:latin typeface="윤고딕 Bold"/>
                <a:ea typeface="윤고딕 Bold"/>
              </a:rPr>
              <a:t>결측치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</a:rPr>
              <a:t> 전처리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28700" y="1060789"/>
            <a:ext cx="718069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9</a:t>
            </a:r>
          </a:p>
        </p:txBody>
      </p:sp>
      <p:sp>
        <p:nvSpPr>
          <p:cNvPr id="39" name="TextBox 7"/>
          <p:cNvSpPr txBox="1"/>
          <p:nvPr/>
        </p:nvSpPr>
        <p:spPr>
          <a:xfrm>
            <a:off x="1387734" y="3220467"/>
            <a:ext cx="752766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ko-KR" altLang="en-US" sz="2400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기상 데이터가 </a:t>
            </a:r>
            <a:r>
              <a:rPr lang="ko-KR" altLang="en-US" sz="2400" spc="-206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결측치를</a:t>
            </a:r>
            <a:r>
              <a:rPr lang="ko-KR" altLang="en-US" sz="2400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 다수 포함하고 있어 이를 어떻게 처리할지 논의를 하였음</a:t>
            </a:r>
            <a:endParaRPr lang="en-US" sz="2400" spc="-206" dirty="0">
              <a:solidFill>
                <a:srgbClr val="373737"/>
              </a:solidFill>
              <a:latin typeface="윤고딕 Semi-Bold"/>
              <a:ea typeface="윤고딕 Semi-Bold"/>
            </a:endParaRPr>
          </a:p>
        </p:txBody>
      </p:sp>
      <p:sp>
        <p:nvSpPr>
          <p:cNvPr id="40" name="TextBox 7"/>
          <p:cNvSpPr txBox="1"/>
          <p:nvPr/>
        </p:nvSpPr>
        <p:spPr>
          <a:xfrm>
            <a:off x="1387734" y="4838700"/>
            <a:ext cx="7527666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ko-KR" altLang="en-US" sz="2400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선형보간법과 </a:t>
            </a:r>
            <a:r>
              <a:rPr lang="en-US" altLang="ko-KR" sz="2400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KNN Imputer</a:t>
            </a:r>
            <a:r>
              <a:rPr lang="ko-KR" altLang="en-US" sz="2400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를 사용하는 방안이 제시됨</a:t>
            </a:r>
            <a:endParaRPr lang="en-US" sz="2400" spc="-206" dirty="0">
              <a:solidFill>
                <a:srgbClr val="373737"/>
              </a:solidFill>
              <a:latin typeface="윤고딕 Semi-Bold"/>
              <a:ea typeface="윤고딕 Semi-Bold"/>
            </a:endParaRPr>
          </a:p>
        </p:txBody>
      </p:sp>
      <p:sp>
        <p:nvSpPr>
          <p:cNvPr id="42" name="TextBox 7"/>
          <p:cNvSpPr txBox="1"/>
          <p:nvPr/>
        </p:nvSpPr>
        <p:spPr>
          <a:xfrm>
            <a:off x="1387734" y="5841829"/>
            <a:ext cx="7527666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ko-KR" altLang="en-US" sz="2400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각각 기법의 원리와 장단점을 파악한 후 </a:t>
            </a:r>
            <a:r>
              <a:rPr lang="ko-KR" altLang="en-US" sz="2400" spc="-206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결측치가</a:t>
            </a:r>
            <a:r>
              <a:rPr lang="ko-KR" altLang="en-US" sz="2400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 연속된 횟수가 적을 경우 선형보간법을</a:t>
            </a:r>
            <a:r>
              <a:rPr lang="en-US" altLang="ko-KR" sz="2400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, </a:t>
            </a:r>
            <a:r>
              <a:rPr lang="ko-KR" altLang="en-US" sz="2400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한 행의 결측 비율이 적을 경우 </a:t>
            </a:r>
            <a:r>
              <a:rPr lang="en-US" altLang="ko-KR" sz="2400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KNN Imputer</a:t>
            </a:r>
            <a:r>
              <a:rPr lang="ko-KR" altLang="en-US" sz="2400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를 적용하기로 결정</a:t>
            </a:r>
            <a:endParaRPr lang="en-US" sz="2400" spc="-206" dirty="0">
              <a:solidFill>
                <a:srgbClr val="373737"/>
              </a:solidFill>
              <a:latin typeface="윤고딕 Semi-Bold"/>
              <a:ea typeface="윤고딕 Semi-Bold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3924300"/>
            <a:ext cx="7688733" cy="4876800"/>
          </a:xfrm>
          <a:prstGeom prst="rect">
            <a:avLst/>
          </a:prstGeom>
        </p:spPr>
      </p:pic>
      <p:sp>
        <p:nvSpPr>
          <p:cNvPr id="44" name="TextBox 7"/>
          <p:cNvSpPr txBox="1"/>
          <p:nvPr/>
        </p:nvSpPr>
        <p:spPr>
          <a:xfrm>
            <a:off x="1387734" y="7810500"/>
            <a:ext cx="7527666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ko-KR" altLang="en-US" sz="2400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데이터 특성상 동일 지점과의 선형 관계가 다른 지점과의 관계보다 중요하다고 판단하여 선형 </a:t>
            </a:r>
            <a:r>
              <a:rPr lang="ko-KR" altLang="en-US" sz="2400" spc="-206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보간법을</a:t>
            </a:r>
            <a:r>
              <a:rPr lang="ko-KR" altLang="en-US" sz="2400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 우선 적용하고 이후 </a:t>
            </a:r>
            <a:r>
              <a:rPr lang="en-US" altLang="ko-KR" sz="2400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KNN Imputer</a:t>
            </a:r>
            <a:r>
              <a:rPr lang="ko-KR" altLang="en-US" sz="2400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를 적용하기로 결정</a:t>
            </a:r>
            <a:endParaRPr lang="en-US" sz="2400" spc="-206" dirty="0">
              <a:solidFill>
                <a:srgbClr val="373737"/>
              </a:solidFill>
              <a:latin typeface="윤고딕 Semi-Bold"/>
              <a:ea typeface="윤고딕 Semi-Bold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5079274" y="8877300"/>
            <a:ext cx="3581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8"/>
          <p:cNvGrpSpPr/>
          <p:nvPr/>
        </p:nvGrpSpPr>
        <p:grpSpPr>
          <a:xfrm>
            <a:off x="157578" y="3311093"/>
            <a:ext cx="678786" cy="689407"/>
            <a:chOff x="0" y="0"/>
            <a:chExt cx="178775" cy="161503"/>
          </a:xfrm>
        </p:grpSpPr>
        <p:sp>
          <p:nvSpPr>
            <p:cNvPr id="48" name="Freeform 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49" name="TextBox 1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180000" rIns="50800" bIns="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Inter Bold"/>
                </a:rPr>
                <a:t>1</a:t>
              </a:r>
            </a:p>
          </p:txBody>
        </p:sp>
      </p:grpSp>
      <p:grpSp>
        <p:nvGrpSpPr>
          <p:cNvPr id="51" name="Group 12"/>
          <p:cNvGrpSpPr/>
          <p:nvPr/>
        </p:nvGrpSpPr>
        <p:grpSpPr>
          <a:xfrm>
            <a:off x="157578" y="5914657"/>
            <a:ext cx="678786" cy="689407"/>
            <a:chOff x="0" y="0"/>
            <a:chExt cx="178775" cy="161503"/>
          </a:xfrm>
        </p:grpSpPr>
        <p:sp>
          <p:nvSpPr>
            <p:cNvPr id="52" name="Freeform 1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53" name="TextBox 1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180000" rIns="50800" bIns="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Inter Bold"/>
                </a:rPr>
                <a:t>3</a:t>
              </a:r>
            </a:p>
          </p:txBody>
        </p:sp>
      </p:grpSp>
      <p:grpSp>
        <p:nvGrpSpPr>
          <p:cNvPr id="54" name="Group 16"/>
          <p:cNvGrpSpPr/>
          <p:nvPr/>
        </p:nvGrpSpPr>
        <p:grpSpPr>
          <a:xfrm>
            <a:off x="157578" y="4812849"/>
            <a:ext cx="678786" cy="689407"/>
            <a:chOff x="0" y="0"/>
            <a:chExt cx="178775" cy="161503"/>
          </a:xfrm>
        </p:grpSpPr>
        <p:sp>
          <p:nvSpPr>
            <p:cNvPr id="55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56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180000" rIns="50800" bIns="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Inter Bold"/>
                </a:rPr>
                <a:t>2</a:t>
              </a:r>
            </a:p>
          </p:txBody>
        </p:sp>
      </p:grpSp>
      <p:grpSp>
        <p:nvGrpSpPr>
          <p:cNvPr id="57" name="Group 12"/>
          <p:cNvGrpSpPr/>
          <p:nvPr/>
        </p:nvGrpSpPr>
        <p:grpSpPr>
          <a:xfrm>
            <a:off x="157578" y="7810500"/>
            <a:ext cx="678786" cy="689407"/>
            <a:chOff x="0" y="0"/>
            <a:chExt cx="178775" cy="161503"/>
          </a:xfrm>
        </p:grpSpPr>
        <p:sp>
          <p:nvSpPr>
            <p:cNvPr id="58" name="Freeform 1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59" name="TextBox 1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180000" rIns="50800" bIns="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Inter Bold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0787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-135881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64834" y="3461417"/>
            <a:ext cx="3826687" cy="2952079"/>
            <a:chOff x="0" y="0"/>
            <a:chExt cx="812800" cy="6270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03180" y="0"/>
                  </a:moveTo>
                  <a:lnTo>
                    <a:pt x="709620" y="0"/>
                  </a:lnTo>
                  <a:cubicBezTo>
                    <a:pt x="766605" y="0"/>
                    <a:pt x="812800" y="46195"/>
                    <a:pt x="812800" y="103180"/>
                  </a:cubicBezTo>
                  <a:lnTo>
                    <a:pt x="812800" y="523851"/>
                  </a:lnTo>
                  <a:cubicBezTo>
                    <a:pt x="812800" y="580835"/>
                    <a:pt x="766605" y="627031"/>
                    <a:pt x="709620" y="627031"/>
                  </a:cubicBezTo>
                  <a:lnTo>
                    <a:pt x="103180" y="627031"/>
                  </a:lnTo>
                  <a:cubicBezTo>
                    <a:pt x="46195" y="627031"/>
                    <a:pt x="0" y="580835"/>
                    <a:pt x="0" y="523851"/>
                  </a:cubicBezTo>
                  <a:lnTo>
                    <a:pt x="0" y="103180"/>
                  </a:lnTo>
                  <a:cubicBezTo>
                    <a:pt x="0" y="46195"/>
                    <a:pt x="46195" y="0"/>
                    <a:pt x="1031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77362" y="3461417"/>
            <a:ext cx="3826687" cy="2952079"/>
            <a:chOff x="0" y="0"/>
            <a:chExt cx="812800" cy="6270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03180" y="0"/>
                  </a:moveTo>
                  <a:lnTo>
                    <a:pt x="709620" y="0"/>
                  </a:lnTo>
                  <a:cubicBezTo>
                    <a:pt x="766605" y="0"/>
                    <a:pt x="812800" y="46195"/>
                    <a:pt x="812800" y="103180"/>
                  </a:cubicBezTo>
                  <a:lnTo>
                    <a:pt x="812800" y="523851"/>
                  </a:lnTo>
                  <a:cubicBezTo>
                    <a:pt x="812800" y="580835"/>
                    <a:pt x="766605" y="627031"/>
                    <a:pt x="709620" y="627031"/>
                  </a:cubicBezTo>
                  <a:lnTo>
                    <a:pt x="103180" y="627031"/>
                  </a:lnTo>
                  <a:cubicBezTo>
                    <a:pt x="46195" y="627031"/>
                    <a:pt x="0" y="580835"/>
                    <a:pt x="0" y="523851"/>
                  </a:cubicBezTo>
                  <a:lnTo>
                    <a:pt x="0" y="103180"/>
                  </a:lnTo>
                  <a:cubicBezTo>
                    <a:pt x="0" y="46195"/>
                    <a:pt x="46195" y="0"/>
                    <a:pt x="1031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36695" y="3461417"/>
            <a:ext cx="3826687" cy="2952079"/>
            <a:chOff x="0" y="0"/>
            <a:chExt cx="812800" cy="6270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03180" y="0"/>
                  </a:moveTo>
                  <a:lnTo>
                    <a:pt x="709620" y="0"/>
                  </a:lnTo>
                  <a:cubicBezTo>
                    <a:pt x="766605" y="0"/>
                    <a:pt x="812800" y="46195"/>
                    <a:pt x="812800" y="103180"/>
                  </a:cubicBezTo>
                  <a:lnTo>
                    <a:pt x="812800" y="523851"/>
                  </a:lnTo>
                  <a:cubicBezTo>
                    <a:pt x="812800" y="580835"/>
                    <a:pt x="766605" y="627031"/>
                    <a:pt x="709620" y="627031"/>
                  </a:cubicBezTo>
                  <a:lnTo>
                    <a:pt x="103180" y="627031"/>
                  </a:lnTo>
                  <a:cubicBezTo>
                    <a:pt x="46195" y="627031"/>
                    <a:pt x="0" y="580835"/>
                    <a:pt x="0" y="523851"/>
                  </a:cubicBezTo>
                  <a:lnTo>
                    <a:pt x="0" y="103180"/>
                  </a:lnTo>
                  <a:cubicBezTo>
                    <a:pt x="0" y="46195"/>
                    <a:pt x="46195" y="0"/>
                    <a:pt x="1031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681752" y="3461417"/>
            <a:ext cx="3826687" cy="2952079"/>
            <a:chOff x="0" y="0"/>
            <a:chExt cx="812800" cy="6270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03180" y="0"/>
                  </a:moveTo>
                  <a:lnTo>
                    <a:pt x="709620" y="0"/>
                  </a:lnTo>
                  <a:cubicBezTo>
                    <a:pt x="766605" y="0"/>
                    <a:pt x="812800" y="46195"/>
                    <a:pt x="812800" y="103180"/>
                  </a:cubicBezTo>
                  <a:lnTo>
                    <a:pt x="812800" y="523851"/>
                  </a:lnTo>
                  <a:cubicBezTo>
                    <a:pt x="812800" y="580835"/>
                    <a:pt x="766605" y="627031"/>
                    <a:pt x="709620" y="627031"/>
                  </a:cubicBezTo>
                  <a:lnTo>
                    <a:pt x="103180" y="627031"/>
                  </a:lnTo>
                  <a:cubicBezTo>
                    <a:pt x="46195" y="627031"/>
                    <a:pt x="0" y="580835"/>
                    <a:pt x="0" y="523851"/>
                  </a:cubicBezTo>
                  <a:lnTo>
                    <a:pt x="0" y="103180"/>
                  </a:lnTo>
                  <a:cubicBezTo>
                    <a:pt x="0" y="46195"/>
                    <a:pt x="46195" y="0"/>
                    <a:pt x="1031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196949" y="2948540"/>
            <a:ext cx="1162458" cy="891174"/>
            <a:chOff x="0" y="0"/>
            <a:chExt cx="246910" cy="1892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nter Bold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409477" y="2948540"/>
            <a:ext cx="1162458" cy="891174"/>
            <a:chOff x="0" y="0"/>
            <a:chExt cx="246910" cy="1892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nter Bold"/>
                </a:rPr>
                <a:t>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668809" y="2948540"/>
            <a:ext cx="1162458" cy="891174"/>
            <a:chOff x="0" y="0"/>
            <a:chExt cx="246910" cy="1892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nter Bold"/>
                </a:rPr>
                <a:t>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5013867" y="2948540"/>
            <a:ext cx="1162458" cy="891174"/>
            <a:chOff x="0" y="0"/>
            <a:chExt cx="246910" cy="18928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nter Bold"/>
                </a:rPr>
                <a:t>4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4685301" y="6847403"/>
            <a:ext cx="8917397" cy="3027335"/>
          </a:xfrm>
          <a:custGeom>
            <a:avLst/>
            <a:gdLst/>
            <a:ahLst/>
            <a:cxnLst/>
            <a:rect l="l" t="t" r="r" b="b"/>
            <a:pathLst>
              <a:path w="8917397" h="3027335">
                <a:moveTo>
                  <a:pt x="0" y="0"/>
                </a:moveTo>
                <a:lnTo>
                  <a:pt x="8917398" y="0"/>
                </a:lnTo>
                <a:lnTo>
                  <a:pt x="8917398" y="3027335"/>
                </a:lnTo>
                <a:lnTo>
                  <a:pt x="0" y="3027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896104" y="1375750"/>
            <a:ext cx="11756821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Trouble Shooting - 예측 불안정 이슈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1060789"/>
            <a:ext cx="718069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9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9561" y="3763514"/>
            <a:ext cx="3997235" cy="251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471" spc="-232">
                <a:solidFill>
                  <a:srgbClr val="373737"/>
                </a:solidFill>
                <a:ea typeface="윤고딕 Semi-Bold"/>
              </a:rPr>
              <a:t>사회경제데이터를 </a:t>
            </a:r>
          </a:p>
          <a:p>
            <a:pPr algn="ctr">
              <a:lnSpc>
                <a:spcPts val="4860"/>
              </a:lnSpc>
            </a:pPr>
            <a:r>
              <a:rPr lang="en-US" sz="3471" spc="-232">
                <a:solidFill>
                  <a:srgbClr val="373737"/>
                </a:solidFill>
                <a:ea typeface="윤고딕 Semi-Bold"/>
              </a:rPr>
              <a:t>포함한 뒤</a:t>
            </a:r>
          </a:p>
          <a:p>
            <a:pPr algn="ctr">
              <a:lnSpc>
                <a:spcPts val="4860"/>
              </a:lnSpc>
            </a:pPr>
            <a:r>
              <a:rPr lang="en-US" sz="3471" spc="-232">
                <a:solidFill>
                  <a:srgbClr val="373737"/>
                </a:solidFill>
                <a:ea typeface="윤고딕 Semi-Bold"/>
              </a:rPr>
              <a:t>모델학습이 </a:t>
            </a:r>
          </a:p>
          <a:p>
            <a:pPr algn="ctr">
              <a:lnSpc>
                <a:spcPts val="4860"/>
              </a:lnSpc>
              <a:spcBef>
                <a:spcPct val="0"/>
              </a:spcBef>
            </a:pPr>
            <a:r>
              <a:rPr lang="en-US" sz="3471" spc="-232">
                <a:solidFill>
                  <a:srgbClr val="373737"/>
                </a:solidFill>
                <a:ea typeface="윤고딕 Semi-Bold"/>
              </a:rPr>
              <a:t>불안정해짐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292656" y="4058043"/>
            <a:ext cx="3396100" cy="188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471" spc="-232">
                <a:solidFill>
                  <a:srgbClr val="373737"/>
                </a:solidFill>
                <a:ea typeface="윤고딕 Semi-Bold"/>
              </a:rPr>
              <a:t>불필요한 피쳐들이</a:t>
            </a:r>
          </a:p>
          <a:p>
            <a:pPr algn="ctr">
              <a:lnSpc>
                <a:spcPts val="4860"/>
              </a:lnSpc>
            </a:pPr>
            <a:r>
              <a:rPr lang="en-US" sz="3471" spc="-232">
                <a:solidFill>
                  <a:srgbClr val="373737"/>
                </a:solidFill>
                <a:ea typeface="윤고딕 Semi-Bold"/>
              </a:rPr>
              <a:t>많이 섞여있어서</a:t>
            </a:r>
          </a:p>
          <a:p>
            <a:pPr algn="ctr">
              <a:lnSpc>
                <a:spcPts val="4860"/>
              </a:lnSpc>
              <a:spcBef>
                <a:spcPct val="0"/>
              </a:spcBef>
            </a:pPr>
            <a:r>
              <a:rPr lang="en-US" sz="3471" spc="-232">
                <a:solidFill>
                  <a:srgbClr val="373737"/>
                </a:solidFill>
                <a:ea typeface="윤고딕 Semi-Bold"/>
              </a:rPr>
              <a:t>불안정하다고 판단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389777" y="3723055"/>
            <a:ext cx="3773605" cy="251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471" spc="-232" dirty="0">
                <a:solidFill>
                  <a:srgbClr val="373737"/>
                </a:solidFill>
                <a:latin typeface="윤고딕 Semi-Bold"/>
                <a:ea typeface="윤고딕 Semi-Bold"/>
              </a:rPr>
              <a:t>feature </a:t>
            </a:r>
            <a:r>
              <a:rPr lang="en-US" sz="3471" spc="-23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importance를</a:t>
            </a:r>
            <a:r>
              <a:rPr lang="en-US" sz="3471" spc="-23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</a:p>
          <a:p>
            <a:pPr algn="ctr">
              <a:lnSpc>
                <a:spcPts val="4860"/>
              </a:lnSpc>
            </a:pPr>
            <a:r>
              <a:rPr lang="en-US" sz="3471" spc="-232" dirty="0" err="1">
                <a:solidFill>
                  <a:srgbClr val="373737"/>
                </a:solidFill>
                <a:ea typeface="윤고딕 Semi-Bold"/>
              </a:rPr>
              <a:t>사용하여</a:t>
            </a:r>
            <a:r>
              <a:rPr lang="en-US" sz="3471" spc="-23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3471" spc="-232" dirty="0" err="1">
                <a:solidFill>
                  <a:srgbClr val="373737"/>
                </a:solidFill>
                <a:ea typeface="윤고딕 Semi-Bold"/>
              </a:rPr>
              <a:t>중요한</a:t>
            </a:r>
            <a:r>
              <a:rPr lang="en-US" sz="3471" spc="-232" dirty="0">
                <a:solidFill>
                  <a:srgbClr val="373737"/>
                </a:solidFill>
                <a:ea typeface="윤고딕 Semi-Bold"/>
              </a:rPr>
              <a:t> </a:t>
            </a:r>
          </a:p>
          <a:p>
            <a:pPr algn="ctr">
              <a:lnSpc>
                <a:spcPts val="4860"/>
              </a:lnSpc>
              <a:spcBef>
                <a:spcPct val="0"/>
              </a:spcBef>
            </a:pPr>
            <a:r>
              <a:rPr lang="en-US" sz="3471" spc="-232" dirty="0" err="1">
                <a:solidFill>
                  <a:srgbClr val="373737"/>
                </a:solidFill>
                <a:ea typeface="윤고딕 Semi-Bold"/>
              </a:rPr>
              <a:t>피쳐들만</a:t>
            </a:r>
            <a:r>
              <a:rPr lang="en-US" sz="3471" spc="-23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3471" spc="-232" dirty="0" err="1">
                <a:solidFill>
                  <a:srgbClr val="373737"/>
                </a:solidFill>
                <a:ea typeface="윤고딕 Semi-Bold"/>
              </a:rPr>
              <a:t>남김</a:t>
            </a:r>
            <a:endParaRPr lang="en-US" sz="3471" spc="-232" dirty="0">
              <a:solidFill>
                <a:srgbClr val="373737"/>
              </a:solidFill>
              <a:ea typeface="윤고딕 Semi-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953957" y="4354931"/>
            <a:ext cx="3396100" cy="125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ko-KR" altLang="en-US" sz="3471" spc="-232" dirty="0">
                <a:solidFill>
                  <a:srgbClr val="373737"/>
                </a:solidFill>
                <a:latin typeface="윤고딕 Semi-Bold"/>
                <a:ea typeface="윤고딕 Semi-Bold"/>
              </a:rPr>
              <a:t>모델학습이</a:t>
            </a:r>
            <a:endParaRPr lang="en-US" sz="3471" spc="-232" dirty="0">
              <a:solidFill>
                <a:srgbClr val="373737"/>
              </a:solidFill>
              <a:latin typeface="윤고딕 Semi-Bold"/>
              <a:ea typeface="윤고딕 Semi-Bold"/>
            </a:endParaRPr>
          </a:p>
          <a:p>
            <a:pPr algn="ctr">
              <a:lnSpc>
                <a:spcPts val="4860"/>
              </a:lnSpc>
              <a:spcBef>
                <a:spcPct val="0"/>
              </a:spcBef>
            </a:pPr>
            <a:r>
              <a:rPr lang="en-US" sz="3471" spc="-232" dirty="0" err="1">
                <a:solidFill>
                  <a:srgbClr val="373737"/>
                </a:solidFill>
                <a:ea typeface="윤고딕 Semi-Bold"/>
              </a:rPr>
              <a:t>안정적으로</a:t>
            </a:r>
            <a:r>
              <a:rPr lang="en-US" sz="3471" spc="-23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3471" spc="-232" dirty="0" err="1">
                <a:solidFill>
                  <a:srgbClr val="373737"/>
                </a:solidFill>
                <a:ea typeface="윤고딕 Semi-Bold"/>
              </a:rPr>
              <a:t>변함</a:t>
            </a:r>
            <a:endParaRPr lang="en-US" sz="3471" spc="-232" dirty="0">
              <a:solidFill>
                <a:srgbClr val="373737"/>
              </a:solidFill>
              <a:ea typeface="윤고딕 Semi-Bold"/>
            </a:endParaRPr>
          </a:p>
        </p:txBody>
      </p:sp>
      <p:sp>
        <p:nvSpPr>
          <p:cNvPr id="36" name="AutoShape 36"/>
          <p:cNvSpPr/>
          <p:nvPr/>
        </p:nvSpPr>
        <p:spPr>
          <a:xfrm>
            <a:off x="11497480" y="8858250"/>
            <a:ext cx="2056242" cy="0"/>
          </a:xfrm>
          <a:prstGeom prst="line">
            <a:avLst/>
          </a:prstGeom>
          <a:ln w="38100" cap="flat">
            <a:solidFill>
              <a:srgbClr val="E7191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화살표: 위로 굽음 49">
            <a:extLst>
              <a:ext uri="{FF2B5EF4-FFF2-40B4-BE49-F238E27FC236}">
                <a16:creationId xmlns:a16="http://schemas.microsoft.com/office/drawing/2014/main" id="{3E229269-743B-4C1D-D23C-A4533FE4EE05}"/>
              </a:ext>
            </a:extLst>
          </p:cNvPr>
          <p:cNvSpPr/>
          <p:nvPr/>
        </p:nvSpPr>
        <p:spPr>
          <a:xfrm rot="5400000">
            <a:off x="2612714" y="7441025"/>
            <a:ext cx="2012313" cy="464803"/>
          </a:xfrm>
          <a:prstGeom prst="bent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446945" y="1327807"/>
            <a:ext cx="9468194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ea typeface="윤고딕 Bold"/>
              </a:rPr>
              <a:t>아쉬운점 및 개선 방향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60789"/>
            <a:ext cx="1059065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10</a:t>
            </a:r>
          </a:p>
        </p:txBody>
      </p:sp>
      <p:sp>
        <p:nvSpPr>
          <p:cNvPr id="6" name="Freeform 6"/>
          <p:cNvSpPr/>
          <p:nvPr/>
        </p:nvSpPr>
        <p:spPr>
          <a:xfrm>
            <a:off x="15376702" y="-135881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46945" y="3155191"/>
            <a:ext cx="12256353" cy="54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en-US" sz="3076" spc="-206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시간단위의</a:t>
            </a:r>
            <a:r>
              <a:rPr lang="en-US" sz="3076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3076" spc="-206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에어로졸</a:t>
            </a:r>
            <a:r>
              <a:rPr lang="en-US" sz="3076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3076" spc="-206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이미지가</a:t>
            </a:r>
            <a:r>
              <a:rPr lang="en-US" sz="3076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3076" spc="-206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있다면</a:t>
            </a:r>
            <a:r>
              <a:rPr lang="en-US" sz="3076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3076" spc="-206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예측</a:t>
            </a:r>
            <a:r>
              <a:rPr lang="en-US" sz="3076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3076" spc="-206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성능이</a:t>
            </a:r>
            <a:r>
              <a:rPr lang="en-US" sz="3076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3076" spc="-206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향상될</a:t>
            </a:r>
            <a:r>
              <a:rPr lang="en-US" sz="3076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3076" spc="-206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가능성이</a:t>
            </a:r>
            <a:r>
              <a:rPr lang="en-US" sz="3076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3076" spc="-206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있음</a:t>
            </a:r>
            <a:r>
              <a:rPr lang="en-US" sz="3076" spc="-206" dirty="0">
                <a:solidFill>
                  <a:srgbClr val="373737"/>
                </a:solidFill>
                <a:latin typeface="윤고딕 Semi-Bold"/>
                <a:ea typeface="윤고딕 Semi-Bold"/>
              </a:rPr>
              <a:t>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08980" y="3152410"/>
            <a:ext cx="678786" cy="613207"/>
            <a:chOff x="0" y="0"/>
            <a:chExt cx="178775" cy="1615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446945" y="7069505"/>
            <a:ext cx="12256353" cy="218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7"/>
              </a:lnSpc>
            </a:pPr>
            <a:r>
              <a:rPr lang="en-US" sz="3076" spc="-206">
                <a:solidFill>
                  <a:srgbClr val="373737"/>
                </a:solidFill>
                <a:latin typeface="윤고딕 Semi-Bold"/>
                <a:ea typeface="윤고딕 Semi-Bold"/>
              </a:rPr>
              <a:t>미세먼지 예측에 제일 중요한 피쳐는 풍향, 풍속이란 것을 알아낼 수 있었음.</a:t>
            </a:r>
          </a:p>
          <a:p>
            <a:pPr algn="l">
              <a:lnSpc>
                <a:spcPts val="4307"/>
              </a:lnSpc>
            </a:pPr>
            <a:r>
              <a:rPr lang="en-US" sz="3076" spc="-206">
                <a:solidFill>
                  <a:srgbClr val="373737"/>
                </a:solidFill>
                <a:latin typeface="윤고딕 Semi-Bold"/>
                <a:ea typeface="윤고딕 Semi-Bold"/>
              </a:rPr>
              <a:t>하지만 해면기압, 지면기온과 기압변화량등 불필요할법한 피쳐들을 제외하고 시도해보면 좋을듯함</a:t>
            </a:r>
          </a:p>
          <a:p>
            <a:pPr algn="l">
              <a:lnSpc>
                <a:spcPts val="4307"/>
              </a:lnSpc>
              <a:spcBef>
                <a:spcPct val="0"/>
              </a:spcBef>
            </a:pPr>
            <a:endParaRPr lang="en-US" sz="3076" spc="-206">
              <a:solidFill>
                <a:srgbClr val="373737"/>
              </a:solidFill>
              <a:latin typeface="윤고딕 Semi-Bold"/>
              <a:ea typeface="윤고딕 Semi-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408980" y="7066724"/>
            <a:ext cx="678786" cy="613207"/>
            <a:chOff x="0" y="0"/>
            <a:chExt cx="178775" cy="1615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3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07025" y="4947189"/>
            <a:ext cx="13374157" cy="164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7"/>
              </a:lnSpc>
            </a:pPr>
            <a:r>
              <a:rPr lang="en-US" sz="3076" spc="-206">
                <a:solidFill>
                  <a:srgbClr val="373737"/>
                </a:solidFill>
                <a:latin typeface="윤고딕 Semi-Bold"/>
                <a:ea typeface="윤고딕 Semi-Bold"/>
              </a:rPr>
              <a:t>실시간 데이터를 구해서 예측을 위한 전처리 과정이 많이 복잡하고 까다로운편. </a:t>
            </a:r>
          </a:p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en-US" sz="3076" spc="-206">
                <a:solidFill>
                  <a:srgbClr val="373737"/>
                </a:solidFill>
                <a:latin typeface="윤고딕 Semi-Bold"/>
                <a:ea typeface="윤고딕 Semi-Bold"/>
              </a:rPr>
              <a:t>이부분을 위하여 함수를 미리 구현하는식의 대책을 세우면 더 빠르고 정밀한 예측이 가능할 수 있음.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69060" y="4944408"/>
            <a:ext cx="678786" cy="613207"/>
            <a:chOff x="0" y="0"/>
            <a:chExt cx="178775" cy="1615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028700" y="252031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529673" y="2767965"/>
            <a:ext cx="10436267" cy="7013620"/>
          </a:xfrm>
          <a:custGeom>
            <a:avLst/>
            <a:gdLst/>
            <a:ahLst/>
            <a:cxnLst/>
            <a:rect l="l" t="t" r="r" b="b"/>
            <a:pathLst>
              <a:path w="10436267" h="7013620">
                <a:moveTo>
                  <a:pt x="0" y="0"/>
                </a:moveTo>
                <a:lnTo>
                  <a:pt x="10436267" y="0"/>
                </a:lnTo>
                <a:lnTo>
                  <a:pt x="10436267" y="7013620"/>
                </a:lnTo>
                <a:lnTo>
                  <a:pt x="0" y="7013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96104" y="1375750"/>
            <a:ext cx="5465963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ea typeface="윤고딕 Bold"/>
              </a:rPr>
              <a:t>팀 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60789"/>
            <a:ext cx="718069" cy="138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1</a:t>
            </a:r>
          </a:p>
        </p:txBody>
      </p:sp>
      <p:sp>
        <p:nvSpPr>
          <p:cNvPr id="7" name="Freeform 7"/>
          <p:cNvSpPr/>
          <p:nvPr/>
        </p:nvSpPr>
        <p:spPr>
          <a:xfrm>
            <a:off x="15376702" y="0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09903" y="4132628"/>
            <a:ext cx="9468194" cy="101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576" spc="-373">
                <a:solidFill>
                  <a:srgbClr val="2E5743"/>
                </a:solidFill>
                <a:latin typeface="윤고딕 Bold"/>
              </a:rPr>
              <a:t>Q &amp; 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7688351" y="2312011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09903" y="5029200"/>
            <a:ext cx="9468194" cy="101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576" spc="-373">
                <a:solidFill>
                  <a:srgbClr val="2E5743"/>
                </a:solidFill>
                <a:ea typeface="윤고딕 Bold"/>
              </a:rPr>
              <a:t>감사합니다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09381" y="6094691"/>
            <a:ext cx="9269239" cy="680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</a:pPr>
            <a:r>
              <a:rPr lang="en-US" sz="3941" spc="-264">
                <a:solidFill>
                  <a:srgbClr val="373737"/>
                </a:solidFill>
                <a:latin typeface="윤고딕 Semi-Bold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0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96104" y="1375750"/>
            <a:ext cx="5465963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ea typeface="윤고딕 Bold"/>
              </a:rPr>
              <a:t>프로젝트 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060789"/>
            <a:ext cx="718069" cy="138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800" y="5915112"/>
            <a:ext cx="17374623" cy="331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6731"/>
              </a:lnSpc>
              <a:buFont typeface="Arial"/>
              <a:buChar char="•"/>
            </a:pP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기사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및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논문들에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의하면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미세먼지는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자연적인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요인뿐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아니라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사회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,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경제적인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인위적인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요인에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의해서도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발생한다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.</a:t>
            </a:r>
          </a:p>
          <a:p>
            <a:pPr marL="734059" lvl="1" indent="-367030">
              <a:lnSpc>
                <a:spcPts val="6731"/>
              </a:lnSpc>
              <a:buFont typeface="Arial"/>
              <a:buChar char="•"/>
            </a:pP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분석을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통하여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어떤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인위적인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요인이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크게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영향을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미치는지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파악한다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.</a:t>
            </a:r>
          </a:p>
          <a:p>
            <a:pPr marL="734059" lvl="1" indent="-367030">
              <a:lnSpc>
                <a:spcPts val="6731"/>
              </a:lnSpc>
              <a:buFont typeface="Arial"/>
              <a:buChar char="•"/>
            </a:pP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미세먼지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ko-KR" alt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발생시키는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요인들을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이용하여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미세먼지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예측을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하면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더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좋은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성능을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낼 수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있을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것이다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EFC208-78DD-45A4-C218-452D43949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786336"/>
            <a:ext cx="8553846" cy="2082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ED12B6-CDC3-9F5A-0DB1-9825CB841B44}"/>
              </a:ext>
            </a:extLst>
          </p:cNvPr>
          <p:cNvSpPr txBox="1"/>
          <p:nvPr/>
        </p:nvSpPr>
        <p:spPr>
          <a:xfrm>
            <a:off x="1143000" y="4976787"/>
            <a:ext cx="632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윤고딕 Semi-Bold" panose="020B0600000101010101" charset="-127"/>
                <a:ea typeface="윤고딕 Semi-Bold" panose="020B0600000101010101" charset="-127"/>
              </a:rPr>
              <a:t>기사출처</a:t>
            </a:r>
            <a:r>
              <a:rPr lang="en-US" altLang="ko-KR" sz="1600" dirty="0">
                <a:latin typeface="윤고딕 Semi-Bold" panose="020B0600000101010101" charset="-127"/>
                <a:ea typeface="윤고딕 Semi-Bold" panose="020B0600000101010101" charset="-127"/>
              </a:rPr>
              <a:t>: https://www.daenews.co.kr/13201</a:t>
            </a:r>
            <a:endParaRPr lang="ko-KR" altLang="en-US" sz="1600" dirty="0"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842836-006D-F0FE-64BE-15380E957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925" y="2645849"/>
            <a:ext cx="3505200" cy="3324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844378" y="2777490"/>
            <a:ext cx="12160320" cy="7151759"/>
          </a:xfrm>
          <a:custGeom>
            <a:avLst/>
            <a:gdLst/>
            <a:ahLst/>
            <a:cxnLst/>
            <a:rect l="l" t="t" r="r" b="b"/>
            <a:pathLst>
              <a:path w="12160320" h="7151759">
                <a:moveTo>
                  <a:pt x="0" y="0"/>
                </a:moveTo>
                <a:lnTo>
                  <a:pt x="12160320" y="0"/>
                </a:lnTo>
                <a:lnTo>
                  <a:pt x="12160320" y="7151759"/>
                </a:lnTo>
                <a:lnTo>
                  <a:pt x="0" y="7151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96104" y="1375750"/>
            <a:ext cx="5465963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ea typeface="윤고딕 Bold"/>
              </a:rPr>
              <a:t>데이터 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60789"/>
            <a:ext cx="718069" cy="138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3</a:t>
            </a:r>
          </a:p>
        </p:txBody>
      </p:sp>
      <p:sp>
        <p:nvSpPr>
          <p:cNvPr id="7" name="Freeform 7"/>
          <p:cNvSpPr/>
          <p:nvPr/>
        </p:nvSpPr>
        <p:spPr>
          <a:xfrm>
            <a:off x="15376702" y="0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223035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108325" y="1325426"/>
            <a:ext cx="7147500" cy="909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ea typeface="윤고딕 Bold"/>
              </a:rPr>
              <a:t>주로 사용한 전처리 기법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60789"/>
            <a:ext cx="1716791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08325" y="3095788"/>
            <a:ext cx="2092133" cy="54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en-US" sz="3076" spc="-206">
                <a:solidFill>
                  <a:srgbClr val="373737"/>
                </a:solidFill>
                <a:ea typeface="윤고딕 Semi-Bold"/>
              </a:rPr>
              <a:t>선형 보간법</a:t>
            </a:r>
          </a:p>
        </p:txBody>
      </p:sp>
      <p:sp>
        <p:nvSpPr>
          <p:cNvPr id="7" name="Freeform 7"/>
          <p:cNvSpPr/>
          <p:nvPr/>
        </p:nvSpPr>
        <p:spPr>
          <a:xfrm>
            <a:off x="15376702" y="0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67983" y="3093008"/>
            <a:ext cx="678786" cy="613207"/>
            <a:chOff x="0" y="0"/>
            <a:chExt cx="178775" cy="1615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69042" y="6021479"/>
            <a:ext cx="2092133" cy="55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en-US" sz="3076" spc="-206">
                <a:solidFill>
                  <a:srgbClr val="373737"/>
                </a:solidFill>
                <a:latin typeface="윤고딕 Semi-Bold"/>
                <a:ea typeface="윤고딕 Semi-Bold"/>
              </a:rPr>
              <a:t>KNN 보간법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6018698"/>
            <a:ext cx="678786" cy="613207"/>
            <a:chOff x="0" y="0"/>
            <a:chExt cx="178775" cy="1615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2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896104" y="3967697"/>
            <a:ext cx="14577910" cy="205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1135" lvl="1" indent="-310567" algn="l">
              <a:lnSpc>
                <a:spcPts val="4027"/>
              </a:lnSpc>
              <a:buFont typeface="Arial"/>
              <a:buChar char="•"/>
            </a:pP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두 점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사이의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직선을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그려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그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선을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따라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중간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값을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찾는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방법</a:t>
            </a:r>
            <a:endParaRPr lang="en-US" sz="2876" spc="-192" dirty="0">
              <a:solidFill>
                <a:srgbClr val="373737"/>
              </a:solidFill>
              <a:ea typeface="윤고딕 Semi-Bold"/>
            </a:endParaRPr>
          </a:p>
          <a:p>
            <a:pPr marL="621135" lvl="1" indent="-310567" algn="l">
              <a:lnSpc>
                <a:spcPts val="4027"/>
              </a:lnSpc>
              <a:buFont typeface="Arial"/>
              <a:buChar char="•"/>
            </a:pP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값이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연속적이고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선형적인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경향이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있을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때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효과적임</a:t>
            </a:r>
            <a:endParaRPr lang="en-US" sz="2876" spc="-192" dirty="0">
              <a:solidFill>
                <a:srgbClr val="373737"/>
              </a:solidFill>
              <a:ea typeface="윤고딕 Semi-Bold"/>
            </a:endParaRPr>
          </a:p>
          <a:p>
            <a:pPr marL="621135" lvl="1" indent="-310567" algn="l">
              <a:lnSpc>
                <a:spcPts val="4027"/>
              </a:lnSpc>
              <a:buFont typeface="Arial"/>
              <a:buChar char="•"/>
            </a:pP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시계열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데이터의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특성이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비교적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선형적이거나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단기간의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변동이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크지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않을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때 잘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동작할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수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있음</a:t>
            </a:r>
            <a:endParaRPr lang="en-US" sz="2876" spc="-192" dirty="0">
              <a:solidFill>
                <a:srgbClr val="373737"/>
              </a:solidFill>
              <a:ea typeface="윤고딕 Semi-Bold"/>
            </a:endParaRPr>
          </a:p>
          <a:p>
            <a:pPr algn="l">
              <a:lnSpc>
                <a:spcPts val="4027"/>
              </a:lnSpc>
              <a:spcBef>
                <a:spcPct val="0"/>
              </a:spcBef>
            </a:pPr>
            <a:endParaRPr lang="en-US" sz="2876" spc="-192" dirty="0">
              <a:solidFill>
                <a:srgbClr val="373737"/>
              </a:solidFill>
              <a:ea typeface="윤고딕 Semi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896104" y="7143474"/>
            <a:ext cx="14693309" cy="205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1135" lvl="1" indent="-310567" algn="l">
              <a:lnSpc>
                <a:spcPts val="4027"/>
              </a:lnSpc>
              <a:buFont typeface="Arial"/>
              <a:buChar char="•"/>
            </a:pP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주위의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K개의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가장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가까운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이웃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값을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찾아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평균내거나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가중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평균을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계산하여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값을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채우는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방법</a:t>
            </a:r>
            <a:endParaRPr lang="en-US" sz="2876" spc="-192" dirty="0">
              <a:solidFill>
                <a:srgbClr val="373737"/>
              </a:solidFill>
              <a:latin typeface="윤고딕 Semi-Bold"/>
              <a:ea typeface="윤고딕 Semi-Bold"/>
            </a:endParaRPr>
          </a:p>
          <a:p>
            <a:pPr marL="621135" lvl="1" indent="-310567" algn="l">
              <a:lnSpc>
                <a:spcPts val="4027"/>
              </a:lnSpc>
              <a:buFont typeface="Arial"/>
              <a:buChar char="•"/>
            </a:pP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시계열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데이터에서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특정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주기나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패턴이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반복되는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경우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효과적임</a:t>
            </a:r>
            <a:endParaRPr lang="en-US" sz="2876" spc="-192" dirty="0">
              <a:solidFill>
                <a:srgbClr val="373737"/>
              </a:solidFill>
              <a:ea typeface="윤고딕 Semi-Bold"/>
            </a:endParaRPr>
          </a:p>
          <a:p>
            <a:pPr marL="621135" lvl="1" indent="-310567" algn="l">
              <a:lnSpc>
                <a:spcPts val="4027"/>
              </a:lnSpc>
              <a:buFont typeface="Arial"/>
              <a:buChar char="•"/>
            </a:pP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데이터의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특정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구간에서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비선형적이거나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비정상적인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변동이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있을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때 더 잘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동작할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수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있음</a:t>
            </a:r>
            <a:endParaRPr lang="en-US" sz="2876" spc="-192" dirty="0">
              <a:solidFill>
                <a:srgbClr val="373737"/>
              </a:solidFill>
              <a:ea typeface="윤고딕 Semi-Bold"/>
            </a:endParaRPr>
          </a:p>
          <a:p>
            <a:pPr algn="l">
              <a:lnSpc>
                <a:spcPts val="4027"/>
              </a:lnSpc>
              <a:spcBef>
                <a:spcPct val="0"/>
              </a:spcBef>
            </a:pPr>
            <a:endParaRPr lang="en-US" sz="2876" spc="-192" dirty="0">
              <a:solidFill>
                <a:srgbClr val="373737"/>
              </a:solidFill>
              <a:ea typeface="윤고딕 Semi-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028700" y="252031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896104" y="1375750"/>
            <a:ext cx="5465963" cy="85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ea typeface="윤고딕 Bold"/>
              </a:rPr>
              <a:t>프로젝트 구조</a:t>
            </a:r>
            <a:endParaRPr lang="en-US" sz="5076" spc="-340" dirty="0">
              <a:solidFill>
                <a:srgbClr val="2E5743"/>
              </a:solidFill>
              <a:ea typeface="윤고딕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060789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</a:rPr>
              <a:t>5</a:t>
            </a:r>
          </a:p>
        </p:txBody>
      </p:sp>
      <p:sp>
        <p:nvSpPr>
          <p:cNvPr id="7" name="Freeform 7"/>
          <p:cNvSpPr/>
          <p:nvPr/>
        </p:nvSpPr>
        <p:spPr>
          <a:xfrm>
            <a:off x="15376702" y="0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6AFF5D-759A-5A42-8EF0-090AC1485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4" y="4419803"/>
            <a:ext cx="17993231" cy="3340712"/>
          </a:xfrm>
          <a:prstGeom prst="rect">
            <a:avLst/>
          </a:prstGeom>
        </p:spPr>
      </p:pic>
      <p:pic>
        <p:nvPicPr>
          <p:cNvPr id="8" name="그래픽 7" descr="시계 단색으로 채워진">
            <a:extLst>
              <a:ext uri="{FF2B5EF4-FFF2-40B4-BE49-F238E27FC236}">
                <a16:creationId xmlns:a16="http://schemas.microsoft.com/office/drawing/2014/main" id="{82DD4857-8159-F3B0-56FE-CC13F7BA86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2600" y="4229100"/>
            <a:ext cx="914400" cy="914400"/>
          </a:xfrm>
          <a:prstGeom prst="rect">
            <a:avLst/>
          </a:prstGeom>
        </p:spPr>
      </p:pic>
      <p:pic>
        <p:nvPicPr>
          <p:cNvPr id="9" name="그래픽 8" descr="시계 단색으로 채워진">
            <a:extLst>
              <a:ext uri="{FF2B5EF4-FFF2-40B4-BE49-F238E27FC236}">
                <a16:creationId xmlns:a16="http://schemas.microsoft.com/office/drawing/2014/main" id="{0FE2947E-8983-A97F-41E6-EEF3A858A1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8890" y="7660342"/>
            <a:ext cx="914400" cy="914400"/>
          </a:xfrm>
          <a:prstGeom prst="rect">
            <a:avLst/>
          </a:prstGeom>
        </p:spPr>
      </p:pic>
      <p:pic>
        <p:nvPicPr>
          <p:cNvPr id="11" name="그래픽 10" descr="데이터베이스 단색으로 채워진">
            <a:extLst>
              <a:ext uri="{FF2B5EF4-FFF2-40B4-BE49-F238E27FC236}">
                <a16:creationId xmlns:a16="http://schemas.microsoft.com/office/drawing/2014/main" id="{C22A3030-9C3C-FA71-10E9-9C213E6122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20800" y="4914900"/>
            <a:ext cx="914400" cy="914400"/>
          </a:xfrm>
          <a:prstGeom prst="rect">
            <a:avLst/>
          </a:prstGeom>
        </p:spPr>
      </p:pic>
      <p:pic>
        <p:nvPicPr>
          <p:cNvPr id="14" name="그래픽 13" descr="전구 및 기어  단색으로 채워진">
            <a:extLst>
              <a:ext uri="{FF2B5EF4-FFF2-40B4-BE49-F238E27FC236}">
                <a16:creationId xmlns:a16="http://schemas.microsoft.com/office/drawing/2014/main" id="{AF27100C-EDD6-5354-6A79-107EC5DF2E5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96800" y="4862557"/>
            <a:ext cx="914400" cy="914400"/>
          </a:xfrm>
          <a:prstGeom prst="rect">
            <a:avLst/>
          </a:prstGeom>
        </p:spPr>
      </p:pic>
      <p:pic>
        <p:nvPicPr>
          <p:cNvPr id="16" name="그래픽 15" descr="인터넷 단색으로 채워진">
            <a:extLst>
              <a:ext uri="{FF2B5EF4-FFF2-40B4-BE49-F238E27FC236}">
                <a16:creationId xmlns:a16="http://schemas.microsoft.com/office/drawing/2014/main" id="{446FBF6C-234A-0A14-629D-AEF609941BF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145000" y="4862557"/>
            <a:ext cx="914400" cy="914400"/>
          </a:xfrm>
          <a:prstGeom prst="rect">
            <a:avLst/>
          </a:prstGeom>
        </p:spPr>
      </p:pic>
      <p:pic>
        <p:nvPicPr>
          <p:cNvPr id="18" name="그래픽 17" descr="화살표 원 단색으로 채워진">
            <a:extLst>
              <a:ext uri="{FF2B5EF4-FFF2-40B4-BE49-F238E27FC236}">
                <a16:creationId xmlns:a16="http://schemas.microsoft.com/office/drawing/2014/main" id="{9CDC1614-91B6-5ABC-B16D-8533F734259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96600" y="4914900"/>
            <a:ext cx="914400" cy="914400"/>
          </a:xfrm>
          <a:prstGeom prst="rect">
            <a:avLst/>
          </a:prstGeom>
        </p:spPr>
      </p:pic>
      <p:pic>
        <p:nvPicPr>
          <p:cNvPr id="22" name="그래픽 21" descr="단일 톱니바퀴 단색으로 채워진">
            <a:extLst>
              <a:ext uri="{FF2B5EF4-FFF2-40B4-BE49-F238E27FC236}">
                <a16:creationId xmlns:a16="http://schemas.microsoft.com/office/drawing/2014/main" id="{8CDA8CCD-EE10-8BA1-F5DF-839B06108DD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99700" y="4289995"/>
            <a:ext cx="914400" cy="914400"/>
          </a:xfrm>
          <a:prstGeom prst="rect">
            <a:avLst/>
          </a:prstGeom>
        </p:spPr>
      </p:pic>
      <p:pic>
        <p:nvPicPr>
          <p:cNvPr id="23" name="그래픽 22" descr="단일 톱니바퀴 단색으로 채워진">
            <a:extLst>
              <a:ext uri="{FF2B5EF4-FFF2-40B4-BE49-F238E27FC236}">
                <a16:creationId xmlns:a16="http://schemas.microsoft.com/office/drawing/2014/main" id="{035B12CA-72F1-3FA3-1081-44CC1C912BB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99700" y="7652157"/>
            <a:ext cx="914400" cy="914400"/>
          </a:xfrm>
          <a:prstGeom prst="rect">
            <a:avLst/>
          </a:prstGeom>
        </p:spPr>
      </p:pic>
      <p:pic>
        <p:nvPicPr>
          <p:cNvPr id="25" name="그래픽 24" descr="카메라 단색으로 채워진">
            <a:extLst>
              <a:ext uri="{FF2B5EF4-FFF2-40B4-BE49-F238E27FC236}">
                <a16:creationId xmlns:a16="http://schemas.microsoft.com/office/drawing/2014/main" id="{FE1160ED-C01E-2E6F-451F-5102F4A4FA1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43000" y="7660342"/>
            <a:ext cx="914400" cy="9144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2D6A8B0-9E6C-5944-A4C2-8A130ED7F31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400" y="4995907"/>
            <a:ext cx="1295400" cy="6477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1CFF06D-97ED-7284-7A96-903CEAC7238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833" y="5161085"/>
            <a:ext cx="615872" cy="61587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B1D81DF-4CB8-FAEF-CC49-BA88D1CC1C60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833" y="3741226"/>
            <a:ext cx="615872" cy="61587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65AEA18-81CF-2DD8-E51A-724844D1B77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417583"/>
            <a:ext cx="2256112" cy="28956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2941F7F-C3DF-16AF-A26C-A7BB02359FA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74" y="7660342"/>
            <a:ext cx="2336187" cy="23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53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051515" y="2777490"/>
            <a:ext cx="6184969" cy="6925755"/>
          </a:xfrm>
          <a:custGeom>
            <a:avLst/>
            <a:gdLst/>
            <a:ahLst/>
            <a:cxnLst/>
            <a:rect l="l" t="t" r="r" b="b"/>
            <a:pathLst>
              <a:path w="6184969" h="6925755">
                <a:moveTo>
                  <a:pt x="0" y="0"/>
                </a:moveTo>
                <a:lnTo>
                  <a:pt x="6184970" y="0"/>
                </a:lnTo>
                <a:lnTo>
                  <a:pt x="6184970" y="6925755"/>
                </a:lnTo>
                <a:lnTo>
                  <a:pt x="0" y="6925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85212" y="1327807"/>
            <a:ext cx="9468194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모델 소개 - 시계열트랜스포머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60789"/>
            <a:ext cx="1956512" cy="1263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</a:rPr>
              <a:t>5-1</a:t>
            </a:r>
          </a:p>
        </p:txBody>
      </p:sp>
      <p:sp>
        <p:nvSpPr>
          <p:cNvPr id="7" name="Freeform 7"/>
          <p:cNvSpPr/>
          <p:nvPr/>
        </p:nvSpPr>
        <p:spPr>
          <a:xfrm>
            <a:off x="15376702" y="0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5740088" y="2825115"/>
            <a:ext cx="6807824" cy="7245378"/>
          </a:xfrm>
          <a:custGeom>
            <a:avLst/>
            <a:gdLst/>
            <a:ahLst/>
            <a:cxnLst/>
            <a:rect l="l" t="t" r="r" b="b"/>
            <a:pathLst>
              <a:path w="6807824" h="7245378">
                <a:moveTo>
                  <a:pt x="0" y="0"/>
                </a:moveTo>
                <a:lnTo>
                  <a:pt x="6807824" y="0"/>
                </a:lnTo>
                <a:lnTo>
                  <a:pt x="6807824" y="7245378"/>
                </a:lnTo>
                <a:lnTo>
                  <a:pt x="0" y="724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85212" y="1327807"/>
            <a:ext cx="9468194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모델 소개 - 3D CNN x LSTM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60789"/>
            <a:ext cx="1956512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5-2</a:t>
            </a:r>
          </a:p>
        </p:txBody>
      </p:sp>
      <p:sp>
        <p:nvSpPr>
          <p:cNvPr id="7" name="Freeform 7"/>
          <p:cNvSpPr/>
          <p:nvPr/>
        </p:nvSpPr>
        <p:spPr>
          <a:xfrm>
            <a:off x="15376702" y="0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655</Words>
  <Application>Microsoft Office PowerPoint</Application>
  <PresentationFormat>사용자 지정</PresentationFormat>
  <Paragraphs>154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윤고딕 Bold</vt:lpstr>
      <vt:lpstr>Calibri</vt:lpstr>
      <vt:lpstr>Arial</vt:lpstr>
      <vt:lpstr>Gotham Bold</vt:lpstr>
      <vt:lpstr>Inter Bold</vt:lpstr>
      <vt:lpstr>윤고딕 Semi-Bold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심플한 회사 사업 프로젝트 소개 프레젠테이션</dc:title>
  <dc:creator>Jayden Jeong</dc:creator>
  <cp:lastModifiedBy>Jayden Jeong</cp:lastModifiedBy>
  <cp:revision>15</cp:revision>
  <dcterms:created xsi:type="dcterms:W3CDTF">2006-08-16T00:00:00Z</dcterms:created>
  <dcterms:modified xsi:type="dcterms:W3CDTF">2024-06-18T06:35:11Z</dcterms:modified>
  <dc:identifier>DAGH_RCwugM</dc:identifier>
</cp:coreProperties>
</file>